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5" r:id="rId2"/>
  </p:sldMasterIdLst>
  <p:notesMasterIdLst>
    <p:notesMasterId r:id="rId70"/>
  </p:notesMasterIdLst>
  <p:handoutMasterIdLst>
    <p:handoutMasterId r:id="rId71"/>
  </p:handoutMasterIdLst>
  <p:sldIdLst>
    <p:sldId id="272" r:id="rId3"/>
    <p:sldId id="324" r:id="rId4"/>
    <p:sldId id="550" r:id="rId5"/>
    <p:sldId id="551" r:id="rId6"/>
    <p:sldId id="615" r:id="rId7"/>
    <p:sldId id="552" r:id="rId8"/>
    <p:sldId id="553" r:id="rId9"/>
    <p:sldId id="554" r:id="rId10"/>
    <p:sldId id="555" r:id="rId11"/>
    <p:sldId id="604" r:id="rId12"/>
    <p:sldId id="556" r:id="rId13"/>
    <p:sldId id="558" r:id="rId14"/>
    <p:sldId id="605" r:id="rId15"/>
    <p:sldId id="559" r:id="rId16"/>
    <p:sldId id="259" r:id="rId17"/>
    <p:sldId id="560" r:id="rId18"/>
    <p:sldId id="606" r:id="rId19"/>
    <p:sldId id="561" r:id="rId20"/>
    <p:sldId id="562" r:id="rId21"/>
    <p:sldId id="563" r:id="rId22"/>
    <p:sldId id="607" r:id="rId23"/>
    <p:sldId id="608" r:id="rId24"/>
    <p:sldId id="564" r:id="rId25"/>
    <p:sldId id="565" r:id="rId26"/>
    <p:sldId id="609" r:id="rId27"/>
    <p:sldId id="610" r:id="rId28"/>
    <p:sldId id="611" r:id="rId29"/>
    <p:sldId id="260" r:id="rId30"/>
    <p:sldId id="622" r:id="rId31"/>
    <p:sldId id="623" r:id="rId32"/>
    <p:sldId id="624" r:id="rId33"/>
    <p:sldId id="625" r:id="rId34"/>
    <p:sldId id="566" r:id="rId35"/>
    <p:sldId id="567" r:id="rId36"/>
    <p:sldId id="568" r:id="rId37"/>
    <p:sldId id="569" r:id="rId38"/>
    <p:sldId id="570" r:id="rId39"/>
    <p:sldId id="571" r:id="rId40"/>
    <p:sldId id="612" r:id="rId41"/>
    <p:sldId id="572" r:id="rId42"/>
    <p:sldId id="257" r:id="rId43"/>
    <p:sldId id="258" r:id="rId44"/>
    <p:sldId id="478" r:id="rId45"/>
    <p:sldId id="616" r:id="rId46"/>
    <p:sldId id="617" r:id="rId47"/>
    <p:sldId id="618" r:id="rId48"/>
    <p:sldId id="619" r:id="rId49"/>
    <p:sldId id="620" r:id="rId50"/>
    <p:sldId id="574" r:id="rId51"/>
    <p:sldId id="575" r:id="rId52"/>
    <p:sldId id="576" r:id="rId53"/>
    <p:sldId id="577" r:id="rId54"/>
    <p:sldId id="578" r:id="rId55"/>
    <p:sldId id="579" r:id="rId56"/>
    <p:sldId id="581" r:id="rId57"/>
    <p:sldId id="582" r:id="rId58"/>
    <p:sldId id="583" r:id="rId59"/>
    <p:sldId id="585" r:id="rId60"/>
    <p:sldId id="586" r:id="rId61"/>
    <p:sldId id="587" r:id="rId62"/>
    <p:sldId id="589" r:id="rId63"/>
    <p:sldId id="590" r:id="rId64"/>
    <p:sldId id="592" r:id="rId65"/>
    <p:sldId id="593" r:id="rId66"/>
    <p:sldId id="595" r:id="rId67"/>
    <p:sldId id="265" r:id="rId68"/>
    <p:sldId id="614" r:id="rId69"/>
  </p:sldIdLst>
  <p:sldSz cx="9144000" cy="6858000" type="screen4x3"/>
  <p:notesSz cx="6883400" cy="9906000"/>
  <p:custDataLst>
    <p:tags r:id="rId7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80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  <p15:guide id="7" pos="44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EE7F00"/>
    <a:srgbClr val="FF0000"/>
    <a:srgbClr val="3B9AC5"/>
    <a:srgbClr val="8AB8EA"/>
    <a:srgbClr val="EBF3FB"/>
    <a:srgbClr val="FFFFCC"/>
    <a:srgbClr val="D3E4F7"/>
    <a:srgbClr val="FFD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74" autoAdjust="0"/>
  </p:normalViewPr>
  <p:slideViewPr>
    <p:cSldViewPr>
      <p:cViewPr varScale="1">
        <p:scale>
          <a:sx n="101" d="100"/>
          <a:sy n="101" d="100"/>
        </p:scale>
        <p:origin x="200" y="584"/>
      </p:cViewPr>
      <p:guideLst>
        <p:guide orient="horz" pos="2160"/>
        <p:guide orient="horz" pos="4080"/>
        <p:guide orient="horz" pos="960"/>
        <p:guide orient="horz" pos="3840"/>
        <p:guide pos="144"/>
        <p:guide pos="5568"/>
        <p:guide pos="4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402CBEB-465D-E548-86CD-1AD53160AE2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9290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05350"/>
            <a:ext cx="55054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l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9409113"/>
            <a:ext cx="29829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 defTabSz="958850" eaLnBrk="1" hangingPunct="1">
              <a:spcBef>
                <a:spcPct val="0"/>
              </a:spcBef>
              <a:buClrTx/>
              <a:buFontTx/>
              <a:buNone/>
              <a:defRPr sz="13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D847844-DD07-AC47-80F6-EE0D27F10E3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9160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x-like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Kernel_(computing)" TargetMode="External"/><Relationship Id="rId5" Type="http://schemas.openxmlformats.org/officeDocument/2006/relationships/hyperlink" Target="https://en.wikipedia.org/wiki/Tracing_(software)" TargetMode="External"/><Relationship Id="rId4" Type="http://schemas.openxmlformats.org/officeDocument/2006/relationships/hyperlink" Target="https://en.wikipedia.org/wiki/Process_(computing)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w_aix_72/com.ibm.aix.cmds3/mkgroup.htm?view=k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958850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AF06FEC8-2375-4643-BAB0-D7C64CEA19EC}" type="slidenum">
              <a:rPr lang="en-US" altLang="en-US" sz="1300"/>
              <a:pPr/>
              <a:t>1</a:t>
            </a:fld>
            <a:endParaRPr lang="en-US" altLang="en-US" sz="1300" dirty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85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</a:t>
            </a:r>
            <a:r>
              <a:rPr lang="en-US" altLang="ko-KR" i="1" dirty="0">
                <a:solidFill>
                  <a:srgbClr val="0000FF"/>
                </a:solidFill>
              </a:rPr>
              <a:t>disk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is really </a:t>
            </a:r>
            <a:r>
              <a:rPr lang="en-US" altLang="ko-KR" i="1" dirty="0"/>
              <a:t>a stack of magnetic platters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 few levels of </a:t>
            </a:r>
            <a:r>
              <a:rPr lang="en-US" altLang="ko-KR" i="1" dirty="0"/>
              <a:t>abstraction</a:t>
            </a:r>
            <a:r>
              <a:rPr lang="en-US" altLang="ko-KR" dirty="0"/>
              <a:t> convert the stack of platters into the </a:t>
            </a:r>
            <a:r>
              <a:rPr lang="en-US" altLang="ko-KR" i="1" dirty="0">
                <a:solidFill>
                  <a:srgbClr val="0000FF"/>
                </a:solidFill>
              </a:rPr>
              <a:t>file system</a:t>
            </a:r>
          </a:p>
          <a:p>
            <a:r>
              <a:rPr lang="en-US" altLang="ko-KR" i="1" dirty="0">
                <a:solidFill>
                  <a:srgbClr val="0000FF"/>
                </a:solidFill>
              </a:rPr>
              <a:t>Sector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is the basic unit of storage on the disk</a:t>
            </a:r>
          </a:p>
          <a:p>
            <a:pPr lvl="1"/>
            <a:r>
              <a:rPr lang="en-US" altLang="ko-KR" i="1" dirty="0"/>
              <a:t>fixed size</a:t>
            </a:r>
            <a:r>
              <a:rPr lang="en-US" altLang="ko-KR" dirty="0"/>
              <a:t>. ex) 512 bytes for HDD, etc.</a:t>
            </a:r>
          </a:p>
          <a:p>
            <a:r>
              <a:rPr lang="en-US" altLang="ko-KR" i="1" dirty="0"/>
              <a:t>A numbering system for disk sectors </a:t>
            </a:r>
            <a:r>
              <a:rPr lang="en-US" altLang="ko-KR" dirty="0"/>
              <a:t>lets us treat </a:t>
            </a:r>
            <a:r>
              <a:rPr lang="en-US" altLang="ko-KR" i="1" dirty="0">
                <a:solidFill>
                  <a:schemeClr val="tx1"/>
                </a:solidFill>
              </a:rPr>
              <a:t>a</a:t>
            </a:r>
            <a:r>
              <a:rPr lang="en-US" altLang="ko-KR" i="1" dirty="0">
                <a:solidFill>
                  <a:schemeClr val="accent5"/>
                </a:solidFill>
              </a:rPr>
              <a:t> </a:t>
            </a:r>
            <a:r>
              <a:rPr lang="en-US" altLang="ko-KR" i="1" dirty="0">
                <a:solidFill>
                  <a:srgbClr val="0000FF"/>
                </a:solidFill>
              </a:rPr>
              <a:t>disk</a:t>
            </a:r>
            <a:r>
              <a:rPr lang="en-US" altLang="ko-KR" i="1" dirty="0">
                <a:solidFill>
                  <a:schemeClr val="accent5"/>
                </a:solidFill>
              </a:rPr>
              <a:t> </a:t>
            </a:r>
            <a:r>
              <a:rPr lang="en-US" altLang="ko-KR" dirty="0"/>
              <a:t>as </a:t>
            </a:r>
            <a:r>
              <a:rPr lang="en-US" altLang="ko-KR" i="1" dirty="0">
                <a:solidFill>
                  <a:schemeClr val="tx1"/>
                </a:solidFill>
              </a:rPr>
              <a:t>an</a:t>
            </a:r>
            <a:r>
              <a:rPr lang="en-US" altLang="ko-KR" i="1" dirty="0">
                <a:solidFill>
                  <a:schemeClr val="accent5"/>
                </a:solidFill>
              </a:rPr>
              <a:t> </a:t>
            </a:r>
            <a:r>
              <a:rPr lang="en-US" altLang="ko-KR" i="1" dirty="0">
                <a:solidFill>
                  <a:srgbClr val="0000FF"/>
                </a:solidFill>
              </a:rPr>
              <a:t>array of blocks</a:t>
            </a:r>
          </a:p>
          <a:p>
            <a:endParaRPr lang="en-US" altLang="ko-KR" i="1" dirty="0">
              <a:solidFill>
                <a:srgbClr val="0000FF"/>
              </a:solidFill>
            </a:endParaRP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/>
                </a:solidFill>
              </a:rPr>
              <a:t>How can a numbered sequence of blocks store files, file info, and directories?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1" dirty="0"/>
              <a:t>superblock</a:t>
            </a:r>
          </a:p>
          <a:p>
            <a:pPr lvl="1"/>
            <a:r>
              <a:rPr lang="en-US" altLang="ko-KR" dirty="0"/>
              <a:t>Contains information about the organization of the </a:t>
            </a:r>
            <a:r>
              <a:rPr lang="en-US" altLang="ko-KR" i="1" dirty="0">
                <a:solidFill>
                  <a:srgbClr val="0070C0"/>
                </a:solidFill>
              </a:rPr>
              <a:t>file system</a:t>
            </a:r>
            <a:r>
              <a:rPr lang="en-US" altLang="ko-KR" dirty="0"/>
              <a:t> itself.</a:t>
            </a:r>
          </a:p>
          <a:p>
            <a:pPr lvl="2"/>
            <a:r>
              <a:rPr lang="en-US" altLang="ko-KR" dirty="0"/>
              <a:t>The size of each area, the location of unused data blocks, etc.</a:t>
            </a:r>
          </a:p>
          <a:p>
            <a:pPr lvl="1"/>
            <a:r>
              <a:rPr lang="en-US" altLang="ko-KR" dirty="0"/>
              <a:t>The exact contents and structure depend on the version of Unix.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i="1" dirty="0" err="1"/>
              <a:t>inode</a:t>
            </a:r>
            <a:r>
              <a:rPr lang="en-US" altLang="ko-KR" i="1" dirty="0"/>
              <a:t> table</a:t>
            </a:r>
          </a:p>
          <a:p>
            <a:pPr lvl="1"/>
            <a:r>
              <a:rPr lang="en-US" altLang="ko-KR" dirty="0"/>
              <a:t>An array of </a:t>
            </a:r>
            <a:r>
              <a:rPr lang="en-US" altLang="ko-KR" dirty="0" err="1"/>
              <a:t>structs</a:t>
            </a:r>
            <a:r>
              <a:rPr lang="en-US" altLang="ko-KR" dirty="0"/>
              <a:t> called</a:t>
            </a:r>
            <a:r>
              <a:rPr lang="ko-KR" altLang="en-US" dirty="0"/>
              <a:t> </a:t>
            </a:r>
            <a:r>
              <a:rPr lang="en-US" altLang="ko-KR" i="1" dirty="0" err="1"/>
              <a:t>inodes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i="1" dirty="0">
                <a:solidFill>
                  <a:schemeClr val="accent5"/>
                </a:solidFill>
              </a:rPr>
              <a:t>The properties of a file </a:t>
            </a:r>
            <a:r>
              <a:rPr lang="en-US" altLang="ko-KR" dirty="0"/>
              <a:t>are recorded in an </a:t>
            </a:r>
            <a:r>
              <a:rPr lang="en-US" altLang="ko-KR" i="1" dirty="0" err="1">
                <a:solidFill>
                  <a:schemeClr val="accent5"/>
                </a:solidFill>
              </a:rPr>
              <a:t>inode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size, user ID of the owner, time of last modification, etc.</a:t>
            </a:r>
          </a:p>
          <a:p>
            <a:pPr lvl="1"/>
            <a:r>
              <a:rPr lang="en-US" altLang="ko-KR" dirty="0"/>
              <a:t>Each of files has one </a:t>
            </a:r>
            <a:r>
              <a:rPr lang="en-US" altLang="ko-KR" i="1" dirty="0" err="1"/>
              <a:t>inode</a:t>
            </a:r>
            <a:r>
              <a:rPr lang="en-US" altLang="ko-KR" dirty="0"/>
              <a:t> in the table.</a:t>
            </a:r>
          </a:p>
          <a:p>
            <a:pPr lvl="1"/>
            <a:r>
              <a:rPr lang="en-US" altLang="ko-KR" dirty="0"/>
              <a:t>Each </a:t>
            </a:r>
            <a:r>
              <a:rPr lang="en-US" altLang="ko-KR" i="1" dirty="0" err="1"/>
              <a:t>inode</a:t>
            </a:r>
            <a:r>
              <a:rPr lang="en-US" altLang="ko-KR" dirty="0"/>
              <a:t> is identified by its position in the table. </a:t>
            </a:r>
          </a:p>
          <a:p>
            <a:pPr lvl="2"/>
            <a:r>
              <a:rPr lang="en-US" altLang="ko-KR" dirty="0"/>
              <a:t>Ex) </a:t>
            </a:r>
            <a:r>
              <a:rPr lang="en-US" altLang="ko-KR" dirty="0" err="1"/>
              <a:t>inode</a:t>
            </a:r>
            <a:r>
              <a:rPr lang="en-US" altLang="ko-KR" dirty="0"/>
              <a:t> 2 is the third </a:t>
            </a:r>
            <a:r>
              <a:rPr lang="en-US" altLang="ko-KR" dirty="0" err="1"/>
              <a:t>struct</a:t>
            </a:r>
            <a:r>
              <a:rPr lang="en-US" altLang="ko-KR" dirty="0"/>
              <a:t> in the </a:t>
            </a:r>
            <a:r>
              <a:rPr lang="en-US" altLang="ko-KR" dirty="0" err="1"/>
              <a:t>inode</a:t>
            </a:r>
            <a:r>
              <a:rPr lang="en-US" altLang="ko-KR" dirty="0"/>
              <a:t> table</a:t>
            </a:r>
          </a:p>
          <a:p>
            <a:pPr lvl="2"/>
            <a:endParaRPr lang="en-US" altLang="ko-KR" dirty="0"/>
          </a:p>
          <a:p>
            <a:r>
              <a:rPr lang="en-US" altLang="ko-KR" b="1" i="1" dirty="0"/>
              <a:t>A directory is a table</a:t>
            </a:r>
            <a:r>
              <a:rPr lang="en-US" altLang="ko-KR" b="1" i="1" baseline="0" dirty="0"/>
              <a:t> of form:  </a:t>
            </a:r>
            <a:r>
              <a:rPr lang="en-US" altLang="ko-KR" b="1" i="1" baseline="0" dirty="0" err="1"/>
              <a:t>inum</a:t>
            </a:r>
            <a:r>
              <a:rPr lang="en-US" altLang="ko-KR" b="1" i="1" baseline="0" dirty="0"/>
              <a:t> filename</a:t>
            </a:r>
            <a:endParaRPr lang="en-US" altLang="ko-KR" b="1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2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i="1" dirty="0"/>
              <a:t>superblock</a:t>
            </a:r>
          </a:p>
          <a:p>
            <a:pPr lvl="1"/>
            <a:r>
              <a:rPr lang="en-US" altLang="ko-KR" dirty="0"/>
              <a:t>Contains information about the organization of the </a:t>
            </a:r>
            <a:r>
              <a:rPr lang="en-US" altLang="ko-KR" i="1" dirty="0">
                <a:solidFill>
                  <a:srgbClr val="0070C0"/>
                </a:solidFill>
              </a:rPr>
              <a:t>file system</a:t>
            </a:r>
            <a:r>
              <a:rPr lang="en-US" altLang="ko-KR" dirty="0"/>
              <a:t> itself.</a:t>
            </a:r>
          </a:p>
          <a:p>
            <a:pPr lvl="2"/>
            <a:r>
              <a:rPr lang="en-US" altLang="ko-KR" dirty="0"/>
              <a:t>The size of each area, the location of unused data blocks, etc.</a:t>
            </a:r>
          </a:p>
          <a:p>
            <a:pPr lvl="1"/>
            <a:r>
              <a:rPr lang="en-US" altLang="ko-KR" dirty="0"/>
              <a:t>The exact contents and structure depend on the version of Unix.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i="1" dirty="0" err="1"/>
              <a:t>inode</a:t>
            </a:r>
            <a:r>
              <a:rPr lang="en-US" altLang="ko-KR" i="1" dirty="0"/>
              <a:t> table</a:t>
            </a:r>
          </a:p>
          <a:p>
            <a:pPr lvl="1"/>
            <a:r>
              <a:rPr lang="en-US" altLang="ko-KR" dirty="0"/>
              <a:t>An array of </a:t>
            </a:r>
            <a:r>
              <a:rPr lang="en-US" altLang="ko-KR" dirty="0" err="1"/>
              <a:t>structs</a:t>
            </a:r>
            <a:r>
              <a:rPr lang="en-US" altLang="ko-KR" dirty="0"/>
              <a:t> called</a:t>
            </a:r>
            <a:r>
              <a:rPr lang="ko-KR" altLang="en-US" dirty="0"/>
              <a:t> </a:t>
            </a:r>
            <a:r>
              <a:rPr lang="en-US" altLang="ko-KR" i="1" dirty="0" err="1"/>
              <a:t>inodes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i="1" dirty="0">
                <a:solidFill>
                  <a:schemeClr val="accent5"/>
                </a:solidFill>
              </a:rPr>
              <a:t>The properties of a file </a:t>
            </a:r>
            <a:r>
              <a:rPr lang="en-US" altLang="ko-KR" dirty="0"/>
              <a:t>are recorded in an </a:t>
            </a:r>
            <a:r>
              <a:rPr lang="en-US" altLang="ko-KR" i="1" dirty="0" err="1">
                <a:solidFill>
                  <a:schemeClr val="accent5"/>
                </a:solidFill>
              </a:rPr>
              <a:t>inode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size, user ID of the owner, time of last modification, etc.</a:t>
            </a:r>
          </a:p>
          <a:p>
            <a:pPr lvl="1"/>
            <a:r>
              <a:rPr lang="en-US" altLang="ko-KR" dirty="0"/>
              <a:t>Each of files has one </a:t>
            </a:r>
            <a:r>
              <a:rPr lang="en-US" altLang="ko-KR" i="1" dirty="0" err="1"/>
              <a:t>inode</a:t>
            </a:r>
            <a:r>
              <a:rPr lang="en-US" altLang="ko-KR" dirty="0"/>
              <a:t> in the table.</a:t>
            </a:r>
          </a:p>
          <a:p>
            <a:pPr lvl="1"/>
            <a:r>
              <a:rPr lang="en-US" altLang="ko-KR" dirty="0"/>
              <a:t>Each </a:t>
            </a:r>
            <a:r>
              <a:rPr lang="en-US" altLang="ko-KR" i="1" dirty="0" err="1"/>
              <a:t>inode</a:t>
            </a:r>
            <a:r>
              <a:rPr lang="en-US" altLang="ko-KR" dirty="0"/>
              <a:t> is identified by its position in the table. </a:t>
            </a:r>
          </a:p>
          <a:p>
            <a:pPr lvl="2"/>
            <a:r>
              <a:rPr lang="en-US" altLang="ko-KR" dirty="0"/>
              <a:t>Ex) </a:t>
            </a:r>
            <a:r>
              <a:rPr lang="en-US" altLang="ko-KR" dirty="0" err="1"/>
              <a:t>inode</a:t>
            </a:r>
            <a:r>
              <a:rPr lang="en-US" altLang="ko-KR" dirty="0"/>
              <a:t> 2 is the third </a:t>
            </a:r>
            <a:r>
              <a:rPr lang="en-US" altLang="ko-KR" dirty="0" err="1"/>
              <a:t>struct</a:t>
            </a:r>
            <a:r>
              <a:rPr lang="en-US" altLang="ko-KR" dirty="0"/>
              <a:t> in the </a:t>
            </a:r>
            <a:r>
              <a:rPr lang="en-US" altLang="ko-KR" dirty="0" err="1"/>
              <a:t>inode</a:t>
            </a:r>
            <a:r>
              <a:rPr lang="en-US" altLang="ko-KR" dirty="0"/>
              <a:t> table</a:t>
            </a:r>
          </a:p>
          <a:p>
            <a:pPr lvl="2"/>
            <a:endParaRPr lang="en-US" altLang="ko-KR" dirty="0"/>
          </a:p>
          <a:p>
            <a:r>
              <a:rPr lang="en-US" altLang="ko-KR" b="1" i="1" dirty="0"/>
              <a:t>A directory is a table</a:t>
            </a:r>
            <a:r>
              <a:rPr lang="en-US" altLang="ko-KR" b="1" i="1" baseline="0" dirty="0"/>
              <a:t> of form:  </a:t>
            </a:r>
            <a:r>
              <a:rPr lang="en-US" altLang="ko-KR" b="1" i="1" baseline="0" dirty="0" err="1"/>
              <a:t>inum</a:t>
            </a:r>
            <a:r>
              <a:rPr lang="en-US" altLang="ko-KR" b="1" i="1" baseline="0" dirty="0"/>
              <a:t> filename</a:t>
            </a:r>
            <a:endParaRPr lang="en-US" altLang="ko-KR" b="1" i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4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 </a:t>
            </a:r>
            <a:r>
              <a:rPr lang="en-US" altLang="ko-KR" i="1"/>
              <a:t>inum</a:t>
            </a:r>
            <a:r>
              <a:rPr lang="en-US" altLang="ko-KR"/>
              <a:t> locates the inode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2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When unix command mkfs creates a file system, </a:t>
            </a:r>
            <a:br>
              <a:rPr lang="en-US" altLang="ko-KR"/>
            </a:br>
            <a:r>
              <a:rPr lang="en-US" altLang="ko-KR"/>
              <a:t>mkfs sets the parent of the root directory to point to itself:</a:t>
            </a:r>
          </a:p>
          <a:p>
            <a:r>
              <a:rPr lang="en-US" altLang="ko-KR"/>
              <a:t>.</a:t>
            </a:r>
          </a:p>
          <a:p>
            <a:r>
              <a:rPr lang="en-US" altLang="ko-KR"/>
              <a:t>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altLang="ko-KR" dirty="0"/>
              <a:t> repeatedly calls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altLang="ko-KR" dirty="0"/>
              <a:t>, the kernel steps through the data blocks, </a:t>
            </a:r>
          </a:p>
          <a:p>
            <a:r>
              <a:rPr lang="en-US" altLang="ko-KR" dirty="0"/>
              <a:t>copying bytes from the </a:t>
            </a:r>
            <a:r>
              <a:rPr lang="en-US" altLang="ko-KR" i="1" dirty="0"/>
              <a:t>disk</a:t>
            </a:r>
            <a:r>
              <a:rPr lang="en-US" altLang="ko-KR" dirty="0"/>
              <a:t> to the </a:t>
            </a:r>
            <a:r>
              <a:rPr lang="en-US" altLang="ko-KR" i="1" dirty="0"/>
              <a:t>kernel buffers </a:t>
            </a:r>
            <a:r>
              <a:rPr lang="en-US" altLang="ko-KR" dirty="0"/>
              <a:t>and back to </a:t>
            </a:r>
            <a:r>
              <a:rPr lang="en-US" altLang="ko-KR" i="1" dirty="0"/>
              <a:t>the array in user space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0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altLang="ko-KR" dirty="0"/>
              <a:t> repeatedly calls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altLang="ko-KR" dirty="0"/>
              <a:t>, the kernel steps through the data blocks, </a:t>
            </a:r>
          </a:p>
          <a:p>
            <a:r>
              <a:rPr lang="en-US" altLang="ko-KR" dirty="0"/>
              <a:t>copying bytes from the </a:t>
            </a:r>
            <a:r>
              <a:rPr lang="en-US" altLang="ko-KR" i="1" dirty="0"/>
              <a:t>disk</a:t>
            </a:r>
            <a:r>
              <a:rPr lang="en-US" altLang="ko-KR" dirty="0"/>
              <a:t> to the </a:t>
            </a:r>
            <a:r>
              <a:rPr lang="en-US" altLang="ko-KR" i="1" dirty="0"/>
              <a:t>kernel buffers </a:t>
            </a:r>
            <a:r>
              <a:rPr lang="en-US" altLang="ko-KR" dirty="0"/>
              <a:t>and back to </a:t>
            </a:r>
            <a:r>
              <a:rPr lang="en-US" altLang="ko-KR" i="1" dirty="0"/>
              <a:t>the array in user space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8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altLang="ko-KR" dirty="0"/>
              <a:t> repeatedly calls 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altLang="ko-KR" dirty="0"/>
              <a:t>, the kernel steps through the data blocks, </a:t>
            </a:r>
          </a:p>
          <a:p>
            <a:r>
              <a:rPr lang="en-US" altLang="ko-KR" dirty="0"/>
              <a:t>copying bytes from the </a:t>
            </a:r>
            <a:r>
              <a:rPr lang="en-US" altLang="ko-KR" i="1" dirty="0"/>
              <a:t>disk</a:t>
            </a:r>
            <a:r>
              <a:rPr lang="en-US" altLang="ko-KR" dirty="0"/>
              <a:t> to the </a:t>
            </a:r>
            <a:r>
              <a:rPr lang="en-US" altLang="ko-KR" i="1" dirty="0"/>
              <a:t>kernel buffers </a:t>
            </a:r>
            <a:r>
              <a:rPr lang="en-US" altLang="ko-KR" dirty="0"/>
              <a:t>and back to </a:t>
            </a:r>
            <a:r>
              <a:rPr lang="en-US" altLang="ko-KR" i="1" dirty="0"/>
              <a:t>the array in user space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What happens when the </a:t>
            </a:r>
            <a:r>
              <a:rPr lang="en-US" altLang="ko-KR" i="1">
                <a:solidFill>
                  <a:schemeClr val="accent5"/>
                </a:solidFill>
              </a:rPr>
              <a:t>indirect block</a:t>
            </a:r>
            <a:r>
              <a:rPr lang="en-US" altLang="ko-KR">
                <a:solidFill>
                  <a:schemeClr val="accent5"/>
                </a:solidFill>
              </a:rPr>
              <a:t> </a:t>
            </a:r>
            <a:r>
              <a:rPr lang="en-US" altLang="ko-KR"/>
              <a:t>fills? What happens when the </a:t>
            </a:r>
            <a:r>
              <a:rPr lang="en-US" altLang="ko-KR" i="1">
                <a:solidFill>
                  <a:schemeClr val="accent5"/>
                </a:solidFill>
              </a:rPr>
              <a:t>double indirect block</a:t>
            </a:r>
            <a:r>
              <a:rPr lang="en-US" altLang="ko-KR">
                <a:solidFill>
                  <a:schemeClr val="accent5"/>
                </a:solidFill>
              </a:rPr>
              <a:t> </a:t>
            </a:r>
            <a:r>
              <a:rPr lang="en-US" altLang="ko-KR"/>
              <a:t>fills? </a:t>
            </a:r>
            <a:r>
              <a:rPr lang="en-US" altLang="ko-KR" b="1"/>
              <a:t>What happens when the </a:t>
            </a:r>
            <a:r>
              <a:rPr lang="en-US" altLang="ko-KR" b="1" i="1">
                <a:solidFill>
                  <a:schemeClr val="accent5"/>
                </a:solidFill>
              </a:rPr>
              <a:t>triple indirect block</a:t>
            </a:r>
            <a:r>
              <a:rPr lang="en-US" altLang="ko-KR" b="1">
                <a:solidFill>
                  <a:schemeClr val="accent5"/>
                </a:solidFill>
              </a:rPr>
              <a:t> </a:t>
            </a:r>
            <a:r>
              <a:rPr lang="en-US" altLang="ko-KR" b="1"/>
              <a:t>fills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en-US" altLang="ko-KR"/>
              <a:t>How many size are used for a file? (15 entries)</a:t>
            </a:r>
          </a:p>
          <a:p>
            <a:pPr lvl="1"/>
            <a:r>
              <a:rPr lang="en-US" altLang="ko-KR"/>
              <a:t>0~11 : direct blocks (12 x 4KB = 48KB, 1block = 4KB)</a:t>
            </a:r>
          </a:p>
          <a:p>
            <a:pPr marL="357187" lvl="1" indent="0">
              <a:buNone/>
            </a:pPr>
            <a:r>
              <a:rPr lang="en-US" altLang="ko-KR"/>
              <a:t>	4KB / 4byte = 1024 pointer/block</a:t>
            </a:r>
          </a:p>
          <a:p>
            <a:pPr lvl="1"/>
            <a:r>
              <a:rPr lang="en-US" altLang="ko-KR"/>
              <a:t>12 : indirect block (4KB x 1024 = 4MB)</a:t>
            </a:r>
          </a:p>
          <a:p>
            <a:pPr lvl="1"/>
            <a:r>
              <a:rPr lang="en-US" altLang="ko-KR"/>
              <a:t>13 : double indirect block (4KB x 1024 x 1024 = 4GB)</a:t>
            </a:r>
          </a:p>
          <a:p>
            <a:pPr lvl="1"/>
            <a:r>
              <a:rPr lang="en-US" altLang="ko-KR"/>
              <a:t>14 : triple indirect block (4KB x 1024 x 1024 x 1024 = 4TB)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25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6784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8283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1629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847844-DD07-AC47-80F6-EE0D27F10E31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1588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Internally, a directory is a file that contains </a:t>
            </a:r>
            <a:r>
              <a:rPr lang="en-US" altLang="ko-KR" b="1"/>
              <a:t>filename</a:t>
            </a:r>
            <a:r>
              <a:rPr lang="en-US" altLang="ko-KR"/>
              <a:t> and </a:t>
            </a:r>
            <a:r>
              <a:rPr lang="en-US" altLang="ko-KR" b="1"/>
              <a:t>inode #</a:t>
            </a:r>
            <a:endParaRPr lang="ko-KR" altLang="en-US" b="1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1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8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There is a link to inode 402 in the directory </a:t>
            </a:r>
            <a:r>
              <a:rPr lang="en-US" altLang="ko-KR" b="1"/>
              <a:t>a</a:t>
            </a:r>
            <a:r>
              <a:rPr lang="en-US" altLang="ko-KR"/>
              <a:t>,</a:t>
            </a:r>
            <a:r>
              <a:rPr lang="en-US" altLang="ko-KR" baseline="0"/>
              <a:t> and the filename attached to that link is </a:t>
            </a:r>
            <a:r>
              <a:rPr lang="en-US" altLang="ko-KR" b="1" baseline="0"/>
              <a:t>x</a:t>
            </a:r>
          </a:p>
          <a:p>
            <a:endParaRPr lang="en-US" altLang="ko-KR" b="1" baseline="0"/>
          </a:p>
          <a:p>
            <a:r>
              <a:rPr lang="en-US" altLang="ko-KR"/>
              <a:t>In short, </a:t>
            </a:r>
            <a:r>
              <a:rPr lang="en-US" altLang="ko-KR">
                <a:solidFill>
                  <a:schemeClr val="accent5"/>
                </a:solidFill>
              </a:rPr>
              <a:t>directories contain </a:t>
            </a:r>
            <a:r>
              <a:rPr lang="en-US" altLang="ko-KR" b="1">
                <a:solidFill>
                  <a:srgbClr val="0070C0"/>
                </a:solidFill>
              </a:rPr>
              <a:t>references</a:t>
            </a:r>
            <a:r>
              <a:rPr lang="en-US" altLang="ko-KR">
                <a:solidFill>
                  <a:schemeClr val="accent5"/>
                </a:solidFill>
              </a:rPr>
              <a:t> to files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/>
              <a:t>Each of these references is called a </a:t>
            </a:r>
            <a:r>
              <a:rPr lang="en-US" altLang="ko-KR" i="1">
                <a:solidFill>
                  <a:srgbClr val="0070C0"/>
                </a:solidFill>
              </a:rPr>
              <a:t>link</a:t>
            </a:r>
            <a:r>
              <a:rPr lang="en-US" altLang="ko-KR"/>
              <a:t>. </a:t>
            </a:r>
            <a:endParaRPr lang="ko-KR" altLang="en-US"/>
          </a:p>
          <a:p>
            <a:pPr lvl="1"/>
            <a:endParaRPr lang="ko-KR" altLang="en-US"/>
          </a:p>
          <a:p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dir contains a </a:t>
            </a:r>
            <a:r>
              <a:rPr lang="en-US" altLang="ko-KR" b="1" i="1"/>
              <a:t>link</a:t>
            </a:r>
            <a:r>
              <a:rPr lang="en-US" altLang="ko-KR"/>
              <a:t> to the inode for that subdir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83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dir contains a </a:t>
            </a:r>
            <a:r>
              <a:rPr lang="en-US" altLang="ko-KR" b="1" i="1"/>
              <a:t>link</a:t>
            </a:r>
            <a:r>
              <a:rPr lang="en-US" altLang="ko-KR"/>
              <a:t> to the inode for that subdir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one is the original file and which is the link to it?</a:t>
            </a:r>
          </a:p>
          <a:p>
            <a:endParaRPr lang="en-US" altLang="ko-KR"/>
          </a:p>
          <a:p>
            <a:r>
              <a:rPr lang="en-US" altLang="ko-KR"/>
              <a:t>In Unix, these two links have </a:t>
            </a:r>
            <a:r>
              <a:rPr lang="en-US" altLang="ko-KR" b="1"/>
              <a:t>the same status</a:t>
            </a:r>
            <a:r>
              <a:rPr lang="en-US" altLang="ko-KR"/>
              <a:t>; called </a:t>
            </a:r>
            <a:r>
              <a:rPr lang="en-US" altLang="ko-KR" b="1"/>
              <a:t>hard links </a:t>
            </a:r>
            <a:r>
              <a:rPr lang="en-US" altLang="ko-KR"/>
              <a:t>to the file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44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588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847844-DD07-AC47-80F6-EE0D27F10E31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588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85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Users see a file system as a tree of directories, files, and info</a:t>
            </a:r>
          </a:p>
          <a:p>
            <a:r>
              <a:rPr lang="en-US" altLang="ko-KR" dirty="0"/>
              <a:t>A file system is a sequence of disk blocks </a:t>
            </a:r>
          </a:p>
          <a:p>
            <a:r>
              <a:rPr lang="en-US" altLang="ko-KR" dirty="0"/>
              <a:t>A file is a </a:t>
            </a:r>
            <a:r>
              <a:rPr lang="en-US" altLang="ko-KR" dirty="0" err="1"/>
              <a:t>struct</a:t>
            </a:r>
            <a:r>
              <a:rPr lang="en-US" altLang="ko-KR" dirty="0"/>
              <a:t> of info (an </a:t>
            </a:r>
            <a:r>
              <a:rPr lang="en-US" altLang="ko-KR" dirty="0" err="1"/>
              <a:t>inode</a:t>
            </a:r>
            <a:r>
              <a:rPr lang="en-US" altLang="ko-KR" dirty="0"/>
              <a:t>) and a list of data blocks </a:t>
            </a:r>
          </a:p>
          <a:p>
            <a:r>
              <a:rPr lang="en-US" altLang="ko-KR" dirty="0"/>
              <a:t>A directory is a list of </a:t>
            </a:r>
            <a:r>
              <a:rPr lang="en-US" altLang="ko-KR" dirty="0" err="1"/>
              <a:t>inode</a:t>
            </a:r>
            <a:r>
              <a:rPr lang="en-US" altLang="ko-KR" dirty="0"/>
              <a:t> numbers and names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>
                <a:sym typeface="Symbol" panose="05050102010706020507" pitchFamily="18" charset="2"/>
              </a:rPr>
              <a:t>What does it mean for a file to be “in a directory”?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When you log into a Unix machine, you are “in your home directory.”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What does it mean for a person to be “in a directory”?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To answer these questions, we shall write a version of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pwd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24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srgbClr val="FF0000"/>
                </a:solidFill>
              </a:rPr>
              <a:t>Are these links to the same file?</a:t>
            </a:r>
            <a:endParaRPr lang="ko-KR" altLang="en-US" sz="1600">
              <a:solidFill>
                <a:srgbClr val="FF0000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Each hard linked file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is assigned the same Inode value as the original, therefore they reference the same physical file location. </a:t>
            </a:r>
          </a:p>
          <a:p>
            <a:pPr marL="0" marR="0" lvl="0" indent="0" algn="l" defTabSz="1030288" rtl="0" eaLnBrk="0" fontAlgn="base" latinLnBrk="0" hangingPunct="0">
              <a:lnSpc>
                <a:spcPct val="87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Removing any link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, just reduces the link count, but doesn’t affect other links.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4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soft link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is similar to the file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shortcut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feature which is used in WindowsOS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As similar to hard links, any changes to the data in either file is reflected in the other.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if the original file is deleted or moved, 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soft linked file will not work correctly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0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soft link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is similar to the file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shortcut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feature which is used in WindowsOS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As similar to hard links, any changes to the data in either file is reflected in the other.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if the original file is deleted or moved, 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soft linked file will not work correctly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7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internal structure of Unix FS is simple; it is a big linked data structure</a:t>
            </a:r>
          </a:p>
          <a:p>
            <a:endParaRPr lang="en-US" altLang="ko-KR"/>
          </a:p>
          <a:p>
            <a:r>
              <a:rPr lang="en-US" altLang="ko-KR" b="1"/>
              <a:t>nodes</a:t>
            </a:r>
            <a:r>
              <a:rPr lang="en-US" altLang="ko-KR"/>
              <a:t> are called inodes,</a:t>
            </a:r>
          </a:p>
          <a:p>
            <a:endParaRPr lang="en-US" altLang="ko-KR"/>
          </a:p>
          <a:p>
            <a:r>
              <a:rPr lang="en-US" altLang="ko-KR"/>
              <a:t>sets of </a:t>
            </a:r>
            <a:r>
              <a:rPr lang="en-US" altLang="ko-KR" b="1"/>
              <a:t>pointers</a:t>
            </a:r>
            <a:r>
              <a:rPr lang="en-US" altLang="ko-KR"/>
              <a:t> are called directories,</a:t>
            </a:r>
          </a:p>
          <a:p>
            <a:endParaRPr lang="en-US" altLang="ko-KR"/>
          </a:p>
          <a:p>
            <a:r>
              <a:rPr lang="en-US" altLang="ko-KR" b="1"/>
              <a:t>leaf nodes</a:t>
            </a:r>
            <a:r>
              <a:rPr lang="en-US" altLang="ko-KR"/>
              <a:t> are called files</a:t>
            </a:r>
          </a:p>
          <a:p>
            <a:endParaRPr lang="en-US" altLang="ko-KR"/>
          </a:p>
          <a:p>
            <a:r>
              <a:rPr lang="en-US" altLang="ko-KR"/>
              <a:t>we manage this tree with standard Unix commands such as mkdir, rmdir, mv, ln, and rm.</a:t>
            </a:r>
          </a:p>
          <a:p>
            <a:endParaRPr lang="en-US" altLang="ko-KR"/>
          </a:p>
          <a:p>
            <a:r>
              <a:rPr lang="en-US" altLang="ko-KR"/>
              <a:t>How do these commands work?</a:t>
            </a:r>
          </a:p>
          <a:p>
            <a:endParaRPr lang="en-US" altLang="ko-KR"/>
          </a:p>
          <a:p>
            <a:r>
              <a:rPr lang="en-US" altLang="ko-KR"/>
              <a:t>what system calls do they use?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86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altLang="ko-KR"/>
              <a:t> system call removes a directory node from a directory tree. </a:t>
            </a:r>
          </a:p>
          <a:p>
            <a:pPr lvl="2"/>
            <a:r>
              <a:rPr lang="en-US" altLang="ko-KR"/>
              <a:t>The directory must be empty. </a:t>
            </a:r>
          </a:p>
          <a:p>
            <a:pPr lvl="3"/>
            <a:r>
              <a:rPr lang="en-US" altLang="ko-KR"/>
              <a:t>That is, apart from the entries for dot and for dotdot, the directory may not contain an files or subdirectories. </a:t>
            </a:r>
          </a:p>
          <a:p>
            <a:pPr lvl="2"/>
            <a:r>
              <a:rPr lang="en-US" altLang="ko-KR"/>
              <a:t>The link to the directory is removed from its parent directory. </a:t>
            </a:r>
          </a:p>
          <a:p>
            <a:pPr lvl="2"/>
            <a:r>
              <a:rPr lang="en-US" altLang="ko-KR"/>
              <a:t>If the directory itself is not in use by another process, the inode and data blocks are freed. </a:t>
            </a:r>
          </a:p>
          <a:p>
            <a:pPr lvl="2"/>
            <a:endParaRPr lang="en-US" altLang="ko-KR"/>
          </a:p>
          <a:p>
            <a:pPr lvl="1"/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unlink</a:t>
            </a:r>
            <a:r>
              <a:rPr lang="en-US" altLang="ko-KR"/>
              <a:t> deletes a directory entry. </a:t>
            </a:r>
          </a:p>
          <a:p>
            <a:pPr lvl="2"/>
            <a:r>
              <a:rPr lang="en-US" altLang="ko-KR"/>
              <a:t>It decrements the link count for the corresponding inode. </a:t>
            </a:r>
          </a:p>
          <a:p>
            <a:pPr lvl="2"/>
            <a:r>
              <a:rPr lang="en-US" altLang="ko-KR"/>
              <a:t>If the link count for the inode becomes zero, the data blocks and inode are freed. </a:t>
            </a:r>
          </a:p>
          <a:p>
            <a:pPr lvl="2"/>
            <a:r>
              <a:rPr lang="en-US" altLang="ko-KR"/>
              <a:t>If there are other links to the inode, the data blocks and inode are otherwise untouched.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un1nk</a:t>
            </a:r>
            <a:r>
              <a:rPr lang="en-US" altLang="ko-KR"/>
              <a:t> may not be used to unlink directories. </a:t>
            </a:r>
            <a:endParaRPr lang="ko-KR" altLang="en-US"/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6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rmdir</a:t>
            </a:r>
            <a:r>
              <a:rPr lang="en-US" altLang="ko-KR"/>
              <a:t> system call removes a directory node from a directory tree. </a:t>
            </a:r>
          </a:p>
          <a:p>
            <a:pPr lvl="2"/>
            <a:r>
              <a:rPr lang="en-US" altLang="ko-KR"/>
              <a:t>The directory must be empty. </a:t>
            </a:r>
          </a:p>
          <a:p>
            <a:pPr lvl="3"/>
            <a:r>
              <a:rPr lang="en-US" altLang="ko-KR"/>
              <a:t>That is, apart from the entries for dot and for dotdot, the directory may not contain an files or subdirectories. </a:t>
            </a:r>
          </a:p>
          <a:p>
            <a:pPr lvl="2"/>
            <a:r>
              <a:rPr lang="en-US" altLang="ko-KR"/>
              <a:t>The link to the directory is removed from its parent directory. </a:t>
            </a:r>
          </a:p>
          <a:p>
            <a:pPr lvl="2"/>
            <a:r>
              <a:rPr lang="en-US" altLang="ko-KR"/>
              <a:t>If the directory itself is not in use by another process, the inode and data blocks are freed. </a:t>
            </a:r>
          </a:p>
          <a:p>
            <a:pPr lvl="2"/>
            <a:endParaRPr lang="en-US" altLang="ko-KR"/>
          </a:p>
          <a:p>
            <a:pPr lvl="1"/>
            <a:r>
              <a:rPr lang="en-US" altLang="ko-KR" b="1">
                <a:latin typeface="Courier New" panose="02070309020205020404" pitchFamily="49" charset="0"/>
                <a:cs typeface="Courier New" panose="02070309020205020404" pitchFamily="49" charset="0"/>
              </a:rPr>
              <a:t>unlink</a:t>
            </a:r>
            <a:r>
              <a:rPr lang="en-US" altLang="ko-KR"/>
              <a:t> deletes a directory entry. </a:t>
            </a:r>
          </a:p>
          <a:p>
            <a:pPr lvl="2"/>
            <a:r>
              <a:rPr lang="en-US" altLang="ko-KR"/>
              <a:t>It decrements the link count for the corresponding inode. </a:t>
            </a:r>
          </a:p>
          <a:p>
            <a:pPr lvl="2"/>
            <a:r>
              <a:rPr lang="en-US" altLang="ko-KR"/>
              <a:t>If the link count for the inode becomes zero, the data blocks and inode are freed. </a:t>
            </a:r>
          </a:p>
          <a:p>
            <a:pPr lvl="2"/>
            <a:r>
              <a:rPr lang="en-US" altLang="ko-KR"/>
              <a:t>If there are other links to the inode, the data blocks and inode are otherwise untouched.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un1nk</a:t>
            </a:r>
            <a:r>
              <a:rPr lang="en-US" altLang="ko-KR"/>
              <a:t> may not be used to unlink directories. </a:t>
            </a:r>
            <a:endParaRPr lang="ko-KR" altLang="en-US"/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6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en-US" altLang="ko-KR"/>
              <a:t> makes a new link to an inode. </a:t>
            </a:r>
          </a:p>
          <a:p>
            <a:pPr lvl="2"/>
            <a:r>
              <a:rPr lang="en-US" altLang="ko-KR"/>
              <a:t>The new link contains the inode number of the original link and has the name specified.</a:t>
            </a:r>
          </a:p>
          <a:p>
            <a:pPr lvl="2"/>
            <a:r>
              <a:rPr lang="en-US" altLang="ko-KR"/>
              <a:t>If there is already a link with the new name,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link</a:t>
            </a:r>
            <a:r>
              <a:rPr lang="en-US" altLang="ko-KR"/>
              <a:t> will fail. </a:t>
            </a:r>
          </a:p>
          <a:p>
            <a:pPr lvl="2"/>
            <a:r>
              <a:rPr lang="en-US" altLang="ko-KR"/>
              <a:t>Nobody is allowed to use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link</a:t>
            </a:r>
            <a:r>
              <a:rPr lang="en-US" altLang="ko-KR"/>
              <a:t> to make new links to directories.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en-US" altLang="ko-KR"/>
              <a:t> system call changes the name or location of a file or directory. 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rename("y","y.old")</a:t>
            </a:r>
            <a:r>
              <a:rPr lang="en-US" altLang="ko-KR"/>
              <a:t>changes the name of the file.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rename("y","c/d2/y.old")</a:t>
            </a:r>
            <a:r>
              <a:rPr lang="en-US" altLang="ko-KR"/>
              <a:t> changes the name and the location of the file. 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en-US" altLang="ko-KR"/>
              <a:t> can be also used for directories.</a:t>
            </a:r>
          </a:p>
          <a:p>
            <a:pPr lvl="3"/>
            <a:r>
              <a:rPr lang="en-US" altLang="ko-KR"/>
              <a:t>You may not move a directory into one of its subdirectories.</a:t>
            </a:r>
            <a:endParaRPr lang="ko-KR" altLang="en-US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44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lang="en-US" altLang="ko-KR"/>
              <a:t> makes a new link to an inode. </a:t>
            </a:r>
          </a:p>
          <a:p>
            <a:pPr lvl="2"/>
            <a:r>
              <a:rPr lang="en-US" altLang="ko-KR"/>
              <a:t>The new link contains the inode number of the original link and has the name specified.</a:t>
            </a:r>
          </a:p>
          <a:p>
            <a:pPr lvl="2"/>
            <a:r>
              <a:rPr lang="en-US" altLang="ko-KR"/>
              <a:t>If there is already a link with the new name,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link</a:t>
            </a:r>
            <a:r>
              <a:rPr lang="en-US" altLang="ko-KR"/>
              <a:t> will fail. </a:t>
            </a:r>
          </a:p>
          <a:p>
            <a:pPr lvl="2"/>
            <a:r>
              <a:rPr lang="en-US" altLang="ko-KR"/>
              <a:t>Nobody is allowed to use </a:t>
            </a:r>
            <a:r>
              <a:rPr lang="en-US" altLang="ko-KR">
                <a:latin typeface="Courier New" pitchFamily="49" charset="0"/>
                <a:cs typeface="Courier New" pitchFamily="49" charset="0"/>
              </a:rPr>
              <a:t>link</a:t>
            </a:r>
            <a:r>
              <a:rPr lang="en-US" altLang="ko-KR"/>
              <a:t> to make new links to directories.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en-US" altLang="ko-KR"/>
              <a:t> system call changes the name or location of a file or directory. 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rename("y","y.old")</a:t>
            </a:r>
            <a:r>
              <a:rPr lang="en-US" altLang="ko-KR"/>
              <a:t>changes the name of the file.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rename("y","c/d2/y.old")</a:t>
            </a:r>
            <a:r>
              <a:rPr lang="en-US" altLang="ko-KR"/>
              <a:t> changes the name and the location of the file. </a:t>
            </a:r>
          </a:p>
          <a:p>
            <a:pPr lvl="2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en-US" altLang="ko-KR"/>
              <a:t> can be also used for directories.</a:t>
            </a:r>
          </a:p>
          <a:p>
            <a:pPr lvl="3"/>
            <a:r>
              <a:rPr lang="en-US" altLang="ko-KR"/>
              <a:t>You may not move a directory into one of its subdirectories.</a:t>
            </a:r>
            <a:endParaRPr lang="ko-KR" altLang="en-US"/>
          </a:p>
          <a:p>
            <a:pPr lvl="1"/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40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/>
              <a:t>Files</a:t>
            </a:r>
            <a:r>
              <a:rPr lang="en-US" altLang="ko-KR"/>
              <a:t> are not really in directories,</a:t>
            </a:r>
          </a:p>
          <a:p>
            <a:r>
              <a:rPr lang="en-US" altLang="ko-KR" b="1"/>
              <a:t>links</a:t>
            </a:r>
            <a:r>
              <a:rPr lang="en-US" altLang="ko-KR"/>
              <a:t> to files are in directories.</a:t>
            </a:r>
          </a:p>
          <a:p>
            <a:endParaRPr lang="en-US" altLang="ko-KR"/>
          </a:p>
          <a:p>
            <a:r>
              <a:rPr lang="en-US" altLang="ko-KR"/>
              <a:t>rename moves the link from one dir to another.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90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Users see a file system as a tree of directories, files, and info</a:t>
            </a:r>
          </a:p>
          <a:p>
            <a:r>
              <a:rPr lang="en-US" altLang="ko-KR" dirty="0"/>
              <a:t>A file system is a sequence of disk blocks </a:t>
            </a:r>
          </a:p>
          <a:p>
            <a:r>
              <a:rPr lang="en-US" altLang="ko-KR" dirty="0"/>
              <a:t>A file is a </a:t>
            </a:r>
            <a:r>
              <a:rPr lang="en-US" altLang="ko-KR" dirty="0" err="1"/>
              <a:t>struct</a:t>
            </a:r>
            <a:r>
              <a:rPr lang="en-US" altLang="ko-KR" dirty="0"/>
              <a:t> of info (an </a:t>
            </a:r>
            <a:r>
              <a:rPr lang="en-US" altLang="ko-KR" dirty="0" err="1"/>
              <a:t>inode</a:t>
            </a:r>
            <a:r>
              <a:rPr lang="en-US" altLang="ko-KR" dirty="0"/>
              <a:t>) and a list of data blocks </a:t>
            </a:r>
          </a:p>
          <a:p>
            <a:r>
              <a:rPr lang="en-US" altLang="ko-KR" dirty="0"/>
              <a:t>A directory is a list of </a:t>
            </a:r>
            <a:r>
              <a:rPr lang="en-US" altLang="ko-KR" dirty="0" err="1"/>
              <a:t>inode</a:t>
            </a:r>
            <a:r>
              <a:rPr lang="en-US" altLang="ko-KR" dirty="0"/>
              <a:t> numbers and names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>
                <a:sym typeface="Symbol" panose="05050102010706020507" pitchFamily="18" charset="2"/>
              </a:rPr>
              <a:t>What does it mean for a file to be “in a directory”?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When you log into a Unix machine, you are “in your home directory.”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What does it mean for a person to be “in a directory”?</a:t>
            </a:r>
          </a:p>
          <a:p>
            <a:r>
              <a:rPr lang="en-US" altLang="ko-KR" dirty="0">
                <a:sym typeface="Symbol" panose="05050102010706020507" pitchFamily="18" charset="2"/>
              </a:rPr>
              <a:t>To answer these questions, we shall write a version of the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pwd</a:t>
            </a:r>
            <a:r>
              <a:rPr lang="en-US" altLang="ko-KR" dirty="0">
                <a:sym typeface="Symbol" panose="05050102010706020507" pitchFamily="18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8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/>
              <a:t>what is the inode number of your current directory?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$cd d1</a:t>
            </a:r>
          </a:p>
          <a:p>
            <a:pPr lvl="1"/>
            <a:r>
              <a:rPr lang="en-US" altLang="ko-KR"/>
              <a:t>what is the inode number of your current directory?</a:t>
            </a:r>
          </a:p>
          <a:p>
            <a:pPr lvl="1"/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$cd ../..</a:t>
            </a:r>
            <a:endParaRPr lang="ko-KR" alt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ko-KR"/>
              <a:t>what is the inode number of your current directory</a:t>
            </a:r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35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noting at each step the </a:t>
            </a:r>
            <a:r>
              <a:rPr lang="en-US" altLang="ko-KR" dirty="0" err="1"/>
              <a:t>inode</a:t>
            </a:r>
            <a:r>
              <a:rPr lang="en-US" altLang="ko-KR" dirty="0"/>
              <a:t> # for dot, and then</a:t>
            </a:r>
          </a:p>
          <a:p>
            <a:r>
              <a:rPr lang="en-US" altLang="ko-KR" dirty="0"/>
              <a:t>looking through the parent </a:t>
            </a:r>
            <a:r>
              <a:rPr lang="en-US" altLang="ko-KR" dirty="0" err="1"/>
              <a:t>dir</a:t>
            </a:r>
            <a:r>
              <a:rPr lang="en-US" altLang="ko-KR" dirty="0"/>
              <a:t> for the name assigned to that </a:t>
            </a:r>
            <a:r>
              <a:rPr lang="en-US" altLang="ko-KR" dirty="0" err="1"/>
              <a:t>inode</a:t>
            </a:r>
            <a:r>
              <a:rPr lang="en-US" altLang="ko-KR" dirty="0"/>
              <a:t> #, until it reaches the top of the tree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90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p.78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49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Graft: insert,</a:t>
            </a:r>
            <a:r>
              <a:rPr lang="en-US" altLang="ko-KR" baseline="0"/>
              <a:t> join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70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cs typeface="Times New Roman" pitchFamily="18" charset="0"/>
              </a:rPr>
              <a:t>The </a:t>
            </a:r>
            <a:r>
              <a:rPr lang="en-US" altLang="ko-KR">
                <a:latin typeface="Courier New" panose="02070309020205020404" pitchFamily="49" charset="0"/>
                <a:cs typeface="Courier New" panose="02070309020205020404" pitchFamily="49" charset="0"/>
              </a:rPr>
              <a:t>mount</a:t>
            </a:r>
            <a:r>
              <a:rPr lang="en-US" altLang="ko-KR"/>
              <a:t> command lists currently </a:t>
            </a:r>
            <a:r>
              <a:rPr lang="en-US" altLang="ko-KR" i="1"/>
              <a:t>mounted</a:t>
            </a:r>
            <a:r>
              <a:rPr lang="en-US" altLang="ko-KR" b="1" i="1"/>
              <a:t> file systems</a:t>
            </a:r>
            <a:r>
              <a:rPr lang="en-US" altLang="ko-KR"/>
              <a:t> and their </a:t>
            </a:r>
            <a:r>
              <a:rPr lang="en-US" altLang="ko-KR" b="1" i="1"/>
              <a:t>mount points</a:t>
            </a:r>
            <a:r>
              <a:rPr lang="en-US" altLang="ko-KR" b="1"/>
              <a:t> </a:t>
            </a:r>
            <a:endParaRPr lang="ko-KR" altLang="en-US" b="1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ext2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(second extended 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filesystem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devpts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a virtual filesystem 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 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proc filesystem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(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procfs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) is a special filesystem in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3" tooltip="Unix-like"/>
              </a:rPr>
              <a:t>Unix-like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OS that presents information about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4" tooltip="Process (computing)"/>
              </a:rPr>
              <a:t>processes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and other system information in a hierarchical file-like structure, </a:t>
            </a: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providing a more convenient and standardized method for dynamically accessing process data held in the kernel than traditional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5" tooltip="Tracing (software)"/>
              </a:rPr>
              <a:t>tracing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methods or direct access to </a:t>
            </a:r>
            <a:r>
              <a:rPr lang="en-US" altLang="ko-KR" sz="1600" b="0" i="0" u="none" strike="noStrike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hlinkClick r:id="rId6" tooltip="Kernel (computing)"/>
              </a:rPr>
              <a:t>kernel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memory.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592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soft link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is similar to the file </a:t>
            </a:r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shortcut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feature which is used in WindowsOS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As similar to hard links, any changes to the data in either file is reflected in the other.</a:t>
            </a:r>
          </a:p>
          <a:p>
            <a:endParaRPr lang="en-US" altLang="ko-KR" sz="1600" b="0" i="0" kern="1200"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r>
              <a:rPr lang="en-US" altLang="ko-KR" sz="1600" b="1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if the original file is deleted or moved, </a:t>
            </a:r>
            <a:r>
              <a:rPr lang="en-US" altLang="ko-KR" sz="1600" b="0" i="0" kern="120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 soft linked file will not work correctly 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Tree contains files:</a:t>
            </a:r>
            <a:r>
              <a:rPr lang="en-US" altLang="ko-KR" baseline="0"/>
              <a:t> file info and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86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Is -R</a:t>
            </a:r>
          </a:p>
          <a:p>
            <a:endParaRPr lang="en-US" altLang="ko-KR" sz="240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40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Mv: </a:t>
            </a:r>
            <a:r>
              <a:rPr lang="en-US" altLang="ko-KR" b="1" i="1"/>
              <a:t>renames</a:t>
            </a:r>
            <a:r>
              <a:rPr lang="en-US" altLang="ko-KR"/>
              <a:t> a directory or </a:t>
            </a:r>
            <a:r>
              <a:rPr lang="en-US" altLang="ko-KR" i="1"/>
              <a:t>moves</a:t>
            </a:r>
            <a:r>
              <a:rPr lang="en-US" altLang="ko-KR"/>
              <a:t> a directory from one place to another</a:t>
            </a:r>
          </a:p>
          <a:p>
            <a:r>
              <a:rPr lang="en-US" altLang="ko-KR" sz="2400"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</a:p>
          <a:p>
            <a:pPr marL="457200" lvl="1" indent="0">
              <a:buNone/>
            </a:pPr>
            <a:r>
              <a:rPr lang="en-US" altLang="ko-KR"/>
              <a:t>moves </a:t>
            </a:r>
            <a:r>
              <a:rPr lang="en-US" altLang="ko-KR" i="1"/>
              <a:t>you</a:t>
            </a:r>
            <a:r>
              <a:rPr lang="ko-KR" altLang="en-US"/>
              <a:t> </a:t>
            </a:r>
            <a:r>
              <a:rPr lang="en-US" altLang="ko-KR"/>
              <a:t>from one directory to another</a:t>
            </a:r>
          </a:p>
          <a:p>
            <a:r>
              <a:rPr lang="en-US" altLang="ko-KR" sz="240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</a:p>
          <a:p>
            <a:pPr marL="457200" lvl="1" indent="0">
              <a:buNone/>
            </a:pPr>
            <a:r>
              <a:rPr lang="en-US" altLang="ko-KR"/>
              <a:t>prints out the </a:t>
            </a:r>
            <a:r>
              <a:rPr lang="en-US" altLang="ko-KR" i="1"/>
              <a:t>path</a:t>
            </a:r>
            <a:r>
              <a:rPr lang="en-US" altLang="ko-KR"/>
              <a:t> to the current directory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3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etc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/group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file contains basic group attributes. This is an ASCII file that contains records for system groups. Each record appears on a single line and is the following format:</a:t>
            </a:r>
          </a:p>
          <a:p>
            <a:pPr fontAlgn="base"/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Name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Password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,...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Usern</a:t>
            </a: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You must separate each attribute with a colon. Records are separated by new-line characters. The attributes in a record have the following values:</a:t>
            </a: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AttributeDescription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Name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Specifies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group name that is unique on the system. See the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mkgroup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command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for information on the restrictions for naming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groups.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Password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used. Group administrators are provided instead of group passwords. See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etc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/security/group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file for more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information.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Specifies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the group ID. The value is a unique decimal integer string. The maximum value is 4,294,967,295 (4 GB).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,...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Usern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Identifies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a list of one or more users. Separate group member names with commas. Each user must already be defined in the local database configuration files.</a:t>
            </a:r>
          </a:p>
          <a:p>
            <a:endParaRPr lang="en-US" altLang="ko-KR" sz="24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24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We use the &gt; symbol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redirect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the output of a command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a file.</a:t>
            </a:r>
            <a:endParaRPr lang="en-US" altLang="ko-KR" sz="24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24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2400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ln</a:t>
            </a:r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../a/x d1/</a:t>
            </a:r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xlink</a:t>
            </a:r>
            <a:endParaRPr lang="en-US" altLang="ko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dirty="0"/>
              <a:t>take</a:t>
            </a:r>
            <a:r>
              <a:rPr lang="ko-KR" altLang="en-US" dirty="0"/>
              <a:t> </a:t>
            </a:r>
            <a:r>
              <a:rPr lang="en-US" altLang="ko-KR" dirty="0"/>
              <a:t>an existing file,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../a/x</a:t>
            </a:r>
            <a:r>
              <a:rPr lang="en-US" altLang="ko-KR" dirty="0"/>
              <a:t> and make a link to it,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d1/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xlink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457200" lvl="1" indent="0">
              <a:buNone/>
            </a:pPr>
            <a:r>
              <a:rPr lang="en-US" altLang="ko-KR" dirty="0"/>
              <a:t>Both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xlink</a:t>
            </a:r>
            <a:r>
              <a:rPr lang="en-US" altLang="ko-KR" dirty="0"/>
              <a:t> are called </a:t>
            </a:r>
            <a:r>
              <a:rPr lang="en-US" altLang="ko-KR" i="1" dirty="0">
                <a:cs typeface="Times New Roman" pitchFamily="18" charset="0"/>
              </a:rPr>
              <a:t>links</a:t>
            </a:r>
          </a:p>
          <a:p>
            <a:pPr marL="457200" lvl="1" indent="0">
              <a:buNone/>
            </a:pPr>
            <a:endParaRPr lang="en-US" altLang="ko-KR" i="1" dirty="0">
              <a:cs typeface="Times New Roman" pitchFamily="18" charset="0"/>
            </a:endParaRPr>
          </a:p>
          <a:p>
            <a:r>
              <a:rPr lang="en-US" altLang="ko-KR" sz="2400" dirty="0">
                <a:latin typeface="Courier New" pitchFamily="49" charset="0"/>
                <a:cs typeface="Courier New" pitchFamily="49" charset="0"/>
              </a:rPr>
              <a:t>ls &gt; d1/</a:t>
            </a:r>
            <a:r>
              <a:rPr lang="en-US" altLang="ko-KR" sz="2400" dirty="0" err="1">
                <a:latin typeface="Courier New" pitchFamily="49" charset="0"/>
                <a:cs typeface="Courier New" pitchFamily="49" charset="0"/>
              </a:rPr>
              <a:t>xlink</a:t>
            </a:r>
            <a:endParaRPr lang="en-US" altLang="ko-KR" sz="2400" dirty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altLang="ko-KR" dirty="0">
                <a:cs typeface="Times New Roman" pitchFamily="18" charset="0"/>
              </a:rPr>
              <a:t>replaces</a:t>
            </a:r>
            <a:r>
              <a:rPr lang="ko-KR" altLang="en-US" dirty="0"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the contents of the </a:t>
            </a:r>
            <a:r>
              <a:rPr lang="en-US" altLang="ko-KR" dirty="0" err="1">
                <a:latin typeface="Courier New" pitchFamily="49" charset="0"/>
                <a:cs typeface="Courier New" pitchFamily="49" charset="0"/>
              </a:rPr>
              <a:t>xlink</a:t>
            </a:r>
            <a:r>
              <a:rPr lang="en-US" altLang="ko-KR" dirty="0">
                <a:cs typeface="Times New Roman" pitchFamily="18" charset="0"/>
              </a:rPr>
              <a:t> file with the output of 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ls.</a:t>
            </a:r>
            <a:endParaRPr lang="ko-KR" altLang="en-US" sz="1800" dirty="0"/>
          </a:p>
          <a:p>
            <a:pPr marL="457200" lvl="1" indent="0">
              <a:buNone/>
            </a:pPr>
            <a:endParaRPr lang="en-US" altLang="ko-KR" dirty="0"/>
          </a:p>
          <a:p>
            <a:pPr marL="0" lvl="0" indent="-26988">
              <a:buNone/>
            </a:pPr>
            <a:r>
              <a:rPr lang="en-US" altLang="ko-KR" dirty="0"/>
              <a:t>A link is a pointer to a file :  ../a/x and d1/</a:t>
            </a:r>
            <a:r>
              <a:rPr lang="en-US" altLang="ko-KR" dirty="0" err="1"/>
              <a:t>xlink</a:t>
            </a:r>
            <a:r>
              <a:rPr lang="en-US" altLang="ko-KR" dirty="0"/>
              <a:t> point to the same data on the disk</a:t>
            </a:r>
          </a:p>
          <a:p>
            <a:endParaRPr lang="en-US" altLang="ko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</a:t>
            </a:r>
          </a:p>
          <a:p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endParaRPr lang="en-US" altLang="ko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dirty="0"/>
              <a:t>makes a copy of a file</a:t>
            </a:r>
          </a:p>
          <a:p>
            <a:r>
              <a:rPr lang="en-US" altLang="ko-K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pPr marL="457200" lvl="1" indent="0">
              <a:buNone/>
            </a:pPr>
            <a:r>
              <a:rPr lang="en-US" altLang="ko-KR" dirty="0"/>
              <a:t>copies the contents of the file to standard output</a:t>
            </a:r>
          </a:p>
          <a:p>
            <a:r>
              <a:rPr lang="en-US" altLang="ko-KR" sz="2400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</a:p>
          <a:p>
            <a:pPr marL="457200" lvl="1" indent="0">
              <a:buNone/>
            </a:pPr>
            <a:r>
              <a:rPr lang="en-US" altLang="ko-KR" i="1" dirty="0"/>
              <a:t>renames</a:t>
            </a:r>
            <a:r>
              <a:rPr lang="en-US" altLang="ko-KR" dirty="0"/>
              <a:t> a file or </a:t>
            </a:r>
            <a:r>
              <a:rPr lang="en-US" altLang="ko-KR" i="1" dirty="0"/>
              <a:t>moves</a:t>
            </a:r>
            <a:r>
              <a:rPr lang="en-US" altLang="ko-KR" dirty="0"/>
              <a:t> a file to a different directory</a:t>
            </a:r>
          </a:p>
          <a:p>
            <a:r>
              <a:rPr lang="en-US" altLang="ko-K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endParaRPr lang="en-US" altLang="ko-K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altLang="ko-KR" dirty="0"/>
              <a:t>deletes a file</a:t>
            </a:r>
          </a:p>
          <a:p>
            <a:pPr marL="457200" lvl="1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457200" lvl="1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457200" lvl="1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457200" lvl="1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3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Cmds</a:t>
            </a:r>
            <a:r>
              <a:rPr lang="en-US" altLang="ko-KR" baseline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 operate </a:t>
            </a:r>
            <a:r>
              <a:rPr lang="en-US" altLang="ko-KR" b="1" baseline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on entire tree structure</a:t>
            </a:r>
          </a:p>
          <a:p>
            <a:endParaRPr lang="en-US" altLang="ko-KR">
              <a:solidFill>
                <a:srgbClr val="0066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ls –R</a:t>
            </a:r>
          </a:p>
          <a:p>
            <a:pPr lvl="1"/>
            <a:r>
              <a:rPr lang="en-US" altLang="ko-KR"/>
              <a:t>Lists the contents of the specified directory and all its subdirectories</a:t>
            </a:r>
          </a:p>
          <a:p>
            <a:pPr lvl="1"/>
            <a:endParaRPr lang="en-US" altLang="ko-KR"/>
          </a:p>
          <a:p>
            <a:r>
              <a:rPr lang="en-US" altLang="ko-KR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chmod –R</a:t>
            </a:r>
          </a:p>
          <a:p>
            <a:pPr lvl="1"/>
            <a:r>
              <a:rPr lang="en-US" altLang="ko-KR"/>
              <a:t>Changes the permission bits of files in applying the changes to all files in subdirectories.</a:t>
            </a:r>
          </a:p>
          <a:p>
            <a:pPr lvl="1"/>
            <a:endParaRPr lang="en-US" altLang="ko-KR"/>
          </a:p>
          <a:p>
            <a:r>
              <a:rPr lang="en-US" altLang="ko-KR">
                <a:latin typeface="Courier New" pitchFamily="49" charset="0"/>
                <a:cs typeface="Courier New" pitchFamily="49" charset="0"/>
              </a:rPr>
              <a:t>du</a:t>
            </a:r>
            <a:r>
              <a:rPr lang="en-US" altLang="ko-KR" baseline="0">
                <a:latin typeface="Courier New" pitchFamily="49" charset="0"/>
                <a:cs typeface="Courier New" pitchFamily="49" charset="0"/>
              </a:rPr>
              <a:t> : disk usage</a:t>
            </a:r>
          </a:p>
          <a:p>
            <a:endParaRPr lang="en-US" altLang="ko-KR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>
                <a:latin typeface="Courier New" pitchFamily="49" charset="0"/>
                <a:cs typeface="Courier New" pitchFamily="49" charset="0"/>
              </a:rPr>
              <a:t>find</a:t>
            </a:r>
          </a:p>
          <a:p>
            <a:pPr lvl="1"/>
            <a:r>
              <a:rPr lang="en-US" altLang="ko-KR">
                <a:cs typeface="Times New Roman" pitchFamily="18" charset="0"/>
              </a:rPr>
              <a:t>Searches a directory and all its subdirectories for files and directories that match a description specified on the command line.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Cmds</a:t>
            </a:r>
            <a:r>
              <a:rPr lang="en-US" altLang="ko-KR" baseline="0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 operate </a:t>
            </a:r>
            <a:r>
              <a:rPr lang="en-US" altLang="ko-KR" b="1" baseline="0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on entire tree structure</a:t>
            </a:r>
          </a:p>
          <a:p>
            <a:endParaRPr lang="en-US" altLang="ko-KR" dirty="0">
              <a:solidFill>
                <a:srgbClr val="0066FF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ls –R</a:t>
            </a:r>
          </a:p>
          <a:p>
            <a:pPr lvl="1"/>
            <a:r>
              <a:rPr lang="en-US" altLang="ko-KR" dirty="0"/>
              <a:t>Lists the contents of the specified directory and all its subdirectories</a:t>
            </a:r>
          </a:p>
          <a:p>
            <a:pPr lvl="1"/>
            <a:endParaRPr lang="en-US" altLang="ko-KR" dirty="0"/>
          </a:p>
          <a:p>
            <a:r>
              <a:rPr lang="en-US" altLang="ko-KR" dirty="0" err="1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chmod</a:t>
            </a:r>
            <a:r>
              <a:rPr lang="en-US" altLang="ko-KR" dirty="0">
                <a:solidFill>
                  <a:srgbClr val="0066FF"/>
                </a:solidFill>
                <a:latin typeface="Courier New" pitchFamily="49" charset="0"/>
                <a:cs typeface="Courier New" pitchFamily="49" charset="0"/>
              </a:rPr>
              <a:t> –R</a:t>
            </a:r>
          </a:p>
          <a:p>
            <a:pPr lvl="1"/>
            <a:r>
              <a:rPr lang="en-US" altLang="ko-KR" dirty="0"/>
              <a:t>Changes the permission bits of files in applying the changes to all files in subdirectories.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latin typeface="Courier New" pitchFamily="49" charset="0"/>
                <a:cs typeface="Courier New" pitchFamily="49" charset="0"/>
              </a:rPr>
              <a:t>du</a:t>
            </a:r>
            <a:r>
              <a:rPr lang="en-US" altLang="ko-KR" baseline="0" dirty="0">
                <a:latin typeface="Courier New" pitchFamily="49" charset="0"/>
                <a:cs typeface="Courier New" pitchFamily="49" charset="0"/>
              </a:rPr>
              <a:t> : disk usage</a:t>
            </a:r>
          </a:p>
          <a:p>
            <a:endParaRPr lang="en-US" altLang="ko-KR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dirty="0">
                <a:latin typeface="Courier New" pitchFamily="49" charset="0"/>
                <a:cs typeface="Courier New" pitchFamily="49" charset="0"/>
              </a:rPr>
              <a:t>find</a:t>
            </a:r>
          </a:p>
          <a:p>
            <a:pPr lvl="1"/>
            <a:r>
              <a:rPr lang="en-US" altLang="ko-KR" dirty="0">
                <a:cs typeface="Times New Roman" pitchFamily="18" charset="0"/>
              </a:rPr>
              <a:t>Searches a directory and all its subdirectories for files and directories that match a description specified on the command line.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5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94"/>
          <p:cNvSpPr>
            <a:spLocks noChangeShapeType="1"/>
          </p:cNvSpPr>
          <p:nvPr userDrawn="1"/>
        </p:nvSpPr>
        <p:spPr bwMode="auto">
          <a:xfrm>
            <a:off x="304800" y="1066800"/>
            <a:ext cx="85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4170" name="Rectangle 74"/>
          <p:cNvSpPr>
            <a:spLocks noGrp="1" noChangeArrowheads="1"/>
          </p:cNvSpPr>
          <p:nvPr>
            <p:ph type="ctrTitle" sz="quarter"/>
          </p:nvPr>
        </p:nvSpPr>
        <p:spPr>
          <a:xfrm>
            <a:off x="304800" y="2511425"/>
            <a:ext cx="8534400" cy="9937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 dirty="0"/>
              <a:t>Click to edit Master title style</a:t>
            </a:r>
          </a:p>
        </p:txBody>
      </p:sp>
      <p:sp>
        <p:nvSpPr>
          <p:cNvPr id="4171" name="Rectangle 7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533400"/>
            <a:ext cx="6477000" cy="457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GB" altLang="en-US" noProof="0" dirty="0"/>
              <a:t>Click to edit Master subtitle style</a:t>
            </a:r>
          </a:p>
        </p:txBody>
      </p:sp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304800" y="4419600"/>
            <a:ext cx="8534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3600" kern="1200">
                <a:solidFill>
                  <a:schemeClr val="tx1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 dirty="0"/>
              <a:t>Prof.</a:t>
            </a:r>
            <a:r>
              <a:rPr lang="en-GB" altLang="en-US" sz="2400" baseline="0" dirty="0"/>
              <a:t> Seokin Hong</a:t>
            </a:r>
          </a:p>
          <a:p>
            <a:pPr eaLnBrk="1" hangingPunct="1"/>
            <a:r>
              <a:rPr lang="en-GB" altLang="en-US" sz="2400" dirty="0"/>
              <a:t>Kyungpook</a:t>
            </a:r>
            <a:r>
              <a:rPr lang="en-GB" altLang="en-US" sz="2400" baseline="0" dirty="0"/>
              <a:t> National University</a:t>
            </a:r>
          </a:p>
          <a:p>
            <a:pPr eaLnBrk="1" hangingPunct="1"/>
            <a:r>
              <a:rPr lang="en-GB" altLang="en-US" sz="2400" baseline="0" dirty="0"/>
              <a:t>Fall 201</a:t>
            </a:r>
            <a:r>
              <a:rPr lang="en-US" altLang="ko-KR" sz="2400" baseline="0" dirty="0"/>
              <a:t>9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134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11FCF-A536-F84E-898B-BB10AC9701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502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685800"/>
            <a:ext cx="2152650" cy="506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685800"/>
            <a:ext cx="6305550" cy="5068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7B15-483E-D34E-A1FA-6ADEA96D3E6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2190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94"/>
          <p:cNvSpPr>
            <a:spLocks noChangeShapeType="1"/>
          </p:cNvSpPr>
          <p:nvPr userDrawn="1"/>
        </p:nvSpPr>
        <p:spPr bwMode="auto">
          <a:xfrm>
            <a:off x="304800" y="1066800"/>
            <a:ext cx="85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4170" name="Rectangle 74"/>
          <p:cNvSpPr>
            <a:spLocks noGrp="1" noChangeArrowheads="1"/>
          </p:cNvSpPr>
          <p:nvPr>
            <p:ph type="ctrTitle" sz="quarter"/>
          </p:nvPr>
        </p:nvSpPr>
        <p:spPr>
          <a:xfrm>
            <a:off x="304800" y="2511425"/>
            <a:ext cx="8534400" cy="9937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altLang="en-US" noProof="0" dirty="0"/>
              <a:t>Click to edit Master title style</a:t>
            </a:r>
          </a:p>
        </p:txBody>
      </p:sp>
      <p:sp>
        <p:nvSpPr>
          <p:cNvPr id="4171" name="Rectangle 7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04800" y="533400"/>
            <a:ext cx="6477000" cy="45720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GB" altLang="en-US" noProof="0" dirty="0"/>
              <a:t>Click to edit Master subtitle style</a:t>
            </a:r>
          </a:p>
        </p:txBody>
      </p:sp>
      <p:sp>
        <p:nvSpPr>
          <p:cNvPr id="8" name="Rectangle 2"/>
          <p:cNvSpPr txBox="1">
            <a:spLocks noChangeArrowheads="1"/>
          </p:cNvSpPr>
          <p:nvPr userDrawn="1"/>
        </p:nvSpPr>
        <p:spPr bwMode="auto">
          <a:xfrm>
            <a:off x="304800" y="4419600"/>
            <a:ext cx="8534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3600" kern="1200">
                <a:solidFill>
                  <a:schemeClr val="tx1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2400" dirty="0"/>
              <a:t>Prof.</a:t>
            </a:r>
            <a:r>
              <a:rPr lang="en-GB" altLang="en-US" sz="2400" baseline="0" dirty="0"/>
              <a:t> Seokin Hong</a:t>
            </a:r>
          </a:p>
          <a:p>
            <a:pPr eaLnBrk="1" hangingPunct="1"/>
            <a:r>
              <a:rPr lang="en-GB" altLang="en-US" sz="2400" dirty="0"/>
              <a:t>Kyungpook</a:t>
            </a:r>
            <a:r>
              <a:rPr lang="en-GB" altLang="en-US" sz="2400" baseline="0" dirty="0"/>
              <a:t> National University</a:t>
            </a:r>
          </a:p>
          <a:p>
            <a:pPr eaLnBrk="1" hangingPunct="1"/>
            <a:r>
              <a:rPr lang="en-GB" altLang="en-US" sz="2400" baseline="0" dirty="0"/>
              <a:t>Spring 2019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7328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0490"/>
            <a:ext cx="8610600" cy="36671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5715000"/>
          </a:xfrm>
        </p:spPr>
        <p:txBody>
          <a:bodyPr/>
          <a:lstStyle>
            <a:lvl1pPr marL="228600" indent="-228600">
              <a:buClr>
                <a:schemeClr val="tx1"/>
              </a:buClr>
              <a:buSzPct val="120000"/>
              <a:buFont typeface="Wingdings" charset="2"/>
              <a:buChar char="§"/>
              <a:defRPr sz="2400"/>
            </a:lvl1pPr>
            <a:lvl2pPr marL="457200" indent="-227013">
              <a:buClr>
                <a:schemeClr val="tx1"/>
              </a:buClr>
              <a:buSzPct val="100000"/>
              <a:buFont typeface="Courier New" charset="0"/>
              <a:buChar char="o"/>
              <a:defRPr sz="2000"/>
            </a:lvl2pPr>
            <a:lvl3pPr marL="682625" indent="-223838">
              <a:buClr>
                <a:schemeClr val="tx1"/>
              </a:buClr>
              <a:buFont typeface="Arial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8235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D5448-591D-3940-967A-F8DE4BFDDAE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916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467E7-10F9-E942-96FA-AF5BA8B92CB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812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65399-8DB2-3847-B0A6-253B38F6AAE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0522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DB118-A9A6-B845-B1F7-ED34983FD2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8133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5998-41F6-F448-9210-55043855CA0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9335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D953-B3C0-D345-90C9-095E0B1D49C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631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7278"/>
            <a:ext cx="861060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334000"/>
          </a:xfrm>
        </p:spPr>
        <p:txBody>
          <a:bodyPr/>
          <a:lstStyle>
            <a:lvl1pPr marL="228600" indent="-228600">
              <a:buClr>
                <a:schemeClr val="tx1"/>
              </a:buClr>
              <a:buSzPct val="120000"/>
              <a:buFont typeface="Wingdings" charset="2"/>
              <a:buChar char="§"/>
              <a:defRPr sz="2400"/>
            </a:lvl1pPr>
            <a:lvl2pPr marL="457200" indent="-227013">
              <a:buClr>
                <a:schemeClr val="tx1"/>
              </a:buClr>
              <a:buSzPct val="100000"/>
              <a:buFont typeface="Courier New" charset="0"/>
              <a:buChar char="o"/>
              <a:defRPr sz="2000"/>
            </a:lvl2pPr>
            <a:lvl3pPr marL="682625" indent="-223838">
              <a:buClr>
                <a:schemeClr val="tx1"/>
              </a:buClr>
              <a:buFont typeface="Arial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97C58D-D633-0148-9592-59EC29FFD9A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021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C00-3A25-1741-8B28-D8A22EF0D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2402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11FCF-A536-F84E-898B-BB10AC9701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807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685800"/>
            <a:ext cx="2152650" cy="506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685800"/>
            <a:ext cx="6305550" cy="5068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7B15-483E-D34E-A1FA-6ADEA96D3E6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3484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4D5448-591D-3940-967A-F8DE4BFDDAE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962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641475"/>
            <a:ext cx="4229100" cy="4113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467E7-10F9-E942-96FA-AF5BA8B92CB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6496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065399-8DB2-3847-B0A6-253B38F6AAE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077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DB118-A9A6-B845-B1F7-ED34983FD2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9574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5998-41F6-F448-9210-55043855CA0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40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D953-B3C0-D345-90C9-095E0B1D49C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61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C00-3A25-1741-8B28-D8A22EF0D63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183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99219"/>
            <a:ext cx="8610600" cy="510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41475"/>
            <a:ext cx="861060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13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0" y="6553200"/>
            <a:ext cx="503238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Tx/>
              <a:buFontTx/>
              <a:buNone/>
              <a:defRPr sz="1000" b="1">
                <a:solidFill>
                  <a:srgbClr val="005693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01E3FE-5C82-594D-A90D-9E7EBB62C15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1" name="Line 63"/>
          <p:cNvSpPr>
            <a:spLocks noChangeShapeType="1"/>
          </p:cNvSpPr>
          <p:nvPr/>
        </p:nvSpPr>
        <p:spPr bwMode="auto">
          <a:xfrm>
            <a:off x="260350" y="838200"/>
            <a:ext cx="862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 kern="1200">
          <a:solidFill>
            <a:schemeClr val="accent1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rgbClr val="3B9AC5"/>
        </a:buClr>
        <a:buFont typeface="Wingdings" charset="2"/>
        <a:buChar char="Ø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rgbClr val="3B9AC5"/>
        </a:buClr>
        <a:buFont typeface="Arial" charset="0"/>
        <a:buBlip>
          <a:blip r:embed="rId13"/>
        </a:buBlip>
        <a:defRPr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685800"/>
            <a:ext cx="861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41475"/>
            <a:ext cx="8610600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13" name="Rectangle 41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0" y="6553200"/>
            <a:ext cx="503238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50000"/>
              </a:spcBef>
              <a:buClrTx/>
              <a:buFontTx/>
              <a:buNone/>
              <a:defRPr sz="1000" b="1">
                <a:solidFill>
                  <a:srgbClr val="005693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801E3FE-5C82-594D-A90D-9E7EBB62C15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1" name="Line 63"/>
          <p:cNvSpPr>
            <a:spLocks noChangeShapeType="1"/>
          </p:cNvSpPr>
          <p:nvPr userDrawn="1"/>
        </p:nvSpPr>
        <p:spPr bwMode="auto">
          <a:xfrm>
            <a:off x="260350" y="533400"/>
            <a:ext cx="8620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48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 kern="1200">
          <a:solidFill>
            <a:schemeClr val="accent1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buClr>
          <a:schemeClr val="accent2"/>
        </a:buClr>
        <a:buFont typeface="Wingdings" charset="2"/>
        <a:defRPr sz="2400">
          <a:solidFill>
            <a:schemeClr val="accent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5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defRPr sz="24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ct val="35000"/>
        </a:spcBef>
        <a:spcAft>
          <a:spcPct val="15000"/>
        </a:spcAft>
        <a:buClr>
          <a:srgbClr val="3B9AC5"/>
        </a:buClr>
        <a:buFont typeface="Wingdings" charset="2"/>
        <a:buChar char="Ø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rgbClr val="3B9AC5"/>
        </a:buClr>
        <a:buFont typeface="Arial" charset="0"/>
        <a:buBlip>
          <a:blip r:embed="rId13"/>
        </a:buBlip>
        <a:defRPr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6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B9AC5"/>
        </a:buClr>
        <a:buFont typeface="Arial" charset="0"/>
        <a:buBlip>
          <a:blip r:embed="rId13"/>
        </a:buBlip>
        <a:defRPr sz="14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Focus 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File Systems 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Writing </a:t>
            </a: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ELEC462003 </a:t>
            </a:r>
            <a:r>
              <a:rPr lang="en-GB" altLang="en-US" dirty="0"/>
              <a:t>System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the User’s View of the UNIX File System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disk appears as a tree structure of directories</a:t>
            </a:r>
          </a:p>
          <a:p>
            <a:r>
              <a:rPr lang="en-US" altLang="ko-KR" dirty="0"/>
              <a:t>All files on a Unix system reside in this structure</a:t>
            </a:r>
          </a:p>
          <a:p>
            <a:r>
              <a:rPr lang="en-US" altLang="ko-KR" dirty="0"/>
              <a:t>Unix includes many programs for working with the objects of this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27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4.2 User's View of File System</a:t>
            </a:r>
          </a:p>
          <a:p>
            <a:r>
              <a:rPr lang="en-US" altLang="ko-KR" dirty="0"/>
              <a:t>4.3 Internal Structure of Unix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4.4 Understanding Directories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4.5 Writing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pwd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4.6 Multiple File Systems: A Tree of Trees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398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Platters to an Array of Blocks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disk is</a:t>
            </a:r>
            <a:r>
              <a:rPr lang="ko-KR" altLang="en-US" dirty="0"/>
              <a:t> </a:t>
            </a:r>
            <a:r>
              <a:rPr lang="en-US" altLang="ko-KR" dirty="0"/>
              <a:t>a stack of magnetic platters</a:t>
            </a:r>
          </a:p>
          <a:p>
            <a:pPr lvl="1"/>
            <a:r>
              <a:rPr lang="en-US" altLang="ko-KR" dirty="0"/>
              <a:t>Each platter is organized into </a:t>
            </a:r>
            <a:r>
              <a:rPr lang="en-US" altLang="ko-KR" b="1" dirty="0"/>
              <a:t>tracks</a:t>
            </a:r>
          </a:p>
          <a:p>
            <a:pPr lvl="1"/>
            <a:r>
              <a:rPr lang="en-US" altLang="ko-KR" dirty="0"/>
              <a:t>Track is divided into </a:t>
            </a:r>
            <a:r>
              <a:rPr lang="en-US" altLang="ko-KR" b="1" dirty="0"/>
              <a:t>sectors </a:t>
            </a:r>
            <a:r>
              <a:rPr lang="en-US" altLang="ko-KR" dirty="0"/>
              <a:t>that is the smallest physical storage unit on disk. </a:t>
            </a:r>
            <a:r>
              <a:rPr lang="en-US" altLang="ko-KR" sz="2000" dirty="0"/>
              <a:t>Each sector stores some number of bytes (ex: 512 bytes)</a:t>
            </a:r>
          </a:p>
          <a:p>
            <a:pPr lvl="1"/>
            <a:r>
              <a:rPr lang="en-US" altLang="ko-KR" dirty="0"/>
              <a:t>A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block</a:t>
            </a:r>
            <a:r>
              <a:rPr lang="en-US" altLang="ko-KR" dirty="0"/>
              <a:t> is a group of sectors that the operating system can address.</a:t>
            </a:r>
            <a:r>
              <a:rPr lang="ko-KR" altLang="en-US" dirty="0"/>
              <a:t>  </a:t>
            </a:r>
            <a:r>
              <a:rPr lang="en-US" altLang="ko-KR" dirty="0"/>
              <a:t> </a:t>
            </a:r>
            <a:r>
              <a:rPr lang="en-US" altLang="ko-KR" sz="2000" dirty="0"/>
              <a:t>A block might be one sector or it might be several sectors</a:t>
            </a:r>
          </a:p>
          <a:p>
            <a:r>
              <a:rPr lang="en-US" dirty="0"/>
              <a:t>Assigning numbers to the blocks makes a disk look like an array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www.cs.uic.edu/~jbell/CourseNotes/OperatingSystems/images/Chapter10/10_01_DiskMechani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67" y="4343400"/>
            <a:ext cx="342697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5073583"/>
            <a:ext cx="4222750" cy="17162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86600" y="4563059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C121A-E0AD-7D40-A572-25AD181B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164" y="825671"/>
            <a:ext cx="1933489" cy="10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54736B-F396-1B49-81B5-523EA0A587DD}"/>
              </a:ext>
            </a:extLst>
          </p:cNvPr>
          <p:cNvSpPr/>
          <p:nvPr/>
        </p:nvSpPr>
        <p:spPr bwMode="auto">
          <a:xfrm>
            <a:off x="1063955" y="3781020"/>
            <a:ext cx="6999501" cy="2466596"/>
          </a:xfrm>
          <a:prstGeom prst="rect">
            <a:avLst/>
          </a:prstGeom>
          <a:solidFill>
            <a:schemeClr val="accent1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an Array of Blocks to Three Regions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Divide the array of blocks into tree sections:</a:t>
            </a:r>
          </a:p>
          <a:p>
            <a:pPr lvl="1"/>
            <a:r>
              <a:rPr lang="en-US" altLang="ko-KR" b="1" dirty="0"/>
              <a:t>Superblock</a:t>
            </a:r>
          </a:p>
          <a:p>
            <a:pPr lvl="1"/>
            <a:r>
              <a:rPr lang="en-US" altLang="ko-KR" b="1" dirty="0" err="1"/>
              <a:t>inode</a:t>
            </a:r>
            <a:r>
              <a:rPr lang="en-US" altLang="ko-KR" b="1" dirty="0"/>
              <a:t> Table</a:t>
            </a:r>
            <a:endParaRPr lang="en-US" altLang="ko-KR" dirty="0"/>
          </a:p>
          <a:p>
            <a:pPr lvl="1"/>
            <a:r>
              <a:rPr lang="en-US" altLang="ko-KR" b="1" dirty="0"/>
              <a:t>Data Area (Data blocks)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55" y="3781020"/>
            <a:ext cx="7092290" cy="265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828800"/>
            <a:ext cx="3862570" cy="156989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flipH="1">
            <a:off x="987755" y="3193909"/>
            <a:ext cx="3127045" cy="5871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7977370" y="3193909"/>
            <a:ext cx="709430" cy="58711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1720343-C27C-304A-B5D9-169C246A8599}"/>
              </a:ext>
            </a:extLst>
          </p:cNvPr>
          <p:cNvSpPr/>
          <p:nvPr/>
        </p:nvSpPr>
        <p:spPr bwMode="auto">
          <a:xfrm>
            <a:off x="987755" y="3781020"/>
            <a:ext cx="7699045" cy="277218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73C81DB-9270-5A44-BA63-6CF9ECD5573C}"/>
              </a:ext>
            </a:extLst>
          </p:cNvPr>
          <p:cNvGrpSpPr/>
          <p:nvPr/>
        </p:nvGrpSpPr>
        <p:grpSpPr>
          <a:xfrm>
            <a:off x="1943073" y="4615770"/>
            <a:ext cx="1727860" cy="457200"/>
            <a:chOff x="1997470" y="5503626"/>
            <a:chExt cx="1727860" cy="457200"/>
          </a:xfrm>
          <a:solidFill>
            <a:srgbClr val="FFC000"/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6EC92A-92E1-7841-9B76-826AD047E45F}"/>
                </a:ext>
              </a:extLst>
            </p:cNvPr>
            <p:cNvSpPr/>
            <p:nvPr/>
          </p:nvSpPr>
          <p:spPr bwMode="auto">
            <a:xfrm flipV="1">
              <a:off x="1997470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931EA55-F6DC-B548-8270-6F790BF5DC65}"/>
                </a:ext>
              </a:extLst>
            </p:cNvPr>
            <p:cNvSpPr/>
            <p:nvPr/>
          </p:nvSpPr>
          <p:spPr bwMode="auto">
            <a:xfrm flipV="1">
              <a:off x="2187943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326F32-E35E-5149-91E9-5DBD0AF2AE51}"/>
                </a:ext>
              </a:extLst>
            </p:cNvPr>
            <p:cNvSpPr/>
            <p:nvPr/>
          </p:nvSpPr>
          <p:spPr bwMode="auto">
            <a:xfrm flipV="1">
              <a:off x="2378415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7F27EF6-9895-B24C-9BA9-1C81838563C1}"/>
                </a:ext>
              </a:extLst>
            </p:cNvPr>
            <p:cNvSpPr/>
            <p:nvPr/>
          </p:nvSpPr>
          <p:spPr bwMode="auto">
            <a:xfrm flipV="1">
              <a:off x="2568888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E3031B9-C6CB-B24F-909C-EA21A8B5038B}"/>
                </a:ext>
              </a:extLst>
            </p:cNvPr>
            <p:cNvSpPr/>
            <p:nvPr/>
          </p:nvSpPr>
          <p:spPr bwMode="auto">
            <a:xfrm flipV="1">
              <a:off x="2759361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65DC0FB-0D70-8541-A391-E228186D296B}"/>
                </a:ext>
              </a:extLst>
            </p:cNvPr>
            <p:cNvSpPr/>
            <p:nvPr/>
          </p:nvSpPr>
          <p:spPr bwMode="auto">
            <a:xfrm flipV="1">
              <a:off x="2949834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FE1D690-6905-F24F-9ADA-30E35E6288AA}"/>
                </a:ext>
              </a:extLst>
            </p:cNvPr>
            <p:cNvSpPr/>
            <p:nvPr/>
          </p:nvSpPr>
          <p:spPr bwMode="auto">
            <a:xfrm flipV="1">
              <a:off x="3140306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715130-F517-C241-90CE-AF2295E50E0B}"/>
                </a:ext>
              </a:extLst>
            </p:cNvPr>
            <p:cNvSpPr/>
            <p:nvPr/>
          </p:nvSpPr>
          <p:spPr bwMode="auto">
            <a:xfrm flipV="1">
              <a:off x="3344384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33250D-C4F5-6E4B-88F5-07CD40437511}"/>
                </a:ext>
              </a:extLst>
            </p:cNvPr>
            <p:cNvSpPr/>
            <p:nvPr/>
          </p:nvSpPr>
          <p:spPr bwMode="auto">
            <a:xfrm flipV="1">
              <a:off x="3534857" y="5503626"/>
              <a:ext cx="190473" cy="457200"/>
            </a:xfrm>
            <a:prstGeom prst="rect">
              <a:avLst/>
            </a:prstGeom>
            <a:grp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A0D0F4-39E7-5046-AE22-69A313AD60AC}"/>
              </a:ext>
            </a:extLst>
          </p:cNvPr>
          <p:cNvGrpSpPr/>
          <p:nvPr/>
        </p:nvGrpSpPr>
        <p:grpSpPr>
          <a:xfrm>
            <a:off x="1950059" y="4622283"/>
            <a:ext cx="1727860" cy="457200"/>
            <a:chOff x="1997470" y="5503626"/>
            <a:chExt cx="1727860" cy="4572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9B8DC4-01FF-2B45-B5E8-F9EF90BEDCE4}"/>
                </a:ext>
              </a:extLst>
            </p:cNvPr>
            <p:cNvSpPr/>
            <p:nvPr/>
          </p:nvSpPr>
          <p:spPr bwMode="auto">
            <a:xfrm flipV="1">
              <a:off x="1997470" y="5503626"/>
              <a:ext cx="190473" cy="457200"/>
            </a:xfrm>
            <a:prstGeom prst="rect">
              <a:avLst/>
            </a:prstGeom>
            <a:solidFill>
              <a:srgbClr val="D5FC7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C554C8-D87D-1E40-BD29-73C95D37EE6E}"/>
                </a:ext>
              </a:extLst>
            </p:cNvPr>
            <p:cNvSpPr/>
            <p:nvPr/>
          </p:nvSpPr>
          <p:spPr bwMode="auto">
            <a:xfrm flipV="1">
              <a:off x="2187943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8FF9CCC-AFA8-1B40-9725-10EB75907C30}"/>
                </a:ext>
              </a:extLst>
            </p:cNvPr>
            <p:cNvSpPr/>
            <p:nvPr/>
          </p:nvSpPr>
          <p:spPr bwMode="auto">
            <a:xfrm flipV="1">
              <a:off x="2378415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4D9E61E-09DC-D447-A8FE-34ADEFA3C4D2}"/>
                </a:ext>
              </a:extLst>
            </p:cNvPr>
            <p:cNvSpPr/>
            <p:nvPr/>
          </p:nvSpPr>
          <p:spPr bwMode="auto">
            <a:xfrm flipV="1">
              <a:off x="2568888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762AD0C-20BF-4145-A072-DB0E19B69BFE}"/>
                </a:ext>
              </a:extLst>
            </p:cNvPr>
            <p:cNvSpPr/>
            <p:nvPr/>
          </p:nvSpPr>
          <p:spPr bwMode="auto">
            <a:xfrm flipV="1">
              <a:off x="2759361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87B28D7-E58A-7142-96DE-6D01953B7997}"/>
                </a:ext>
              </a:extLst>
            </p:cNvPr>
            <p:cNvSpPr/>
            <p:nvPr/>
          </p:nvSpPr>
          <p:spPr bwMode="auto">
            <a:xfrm flipV="1">
              <a:off x="2949834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78069C2-0BC5-F84F-A1B2-CFE8931D870C}"/>
                </a:ext>
              </a:extLst>
            </p:cNvPr>
            <p:cNvSpPr/>
            <p:nvPr/>
          </p:nvSpPr>
          <p:spPr bwMode="auto">
            <a:xfrm flipV="1">
              <a:off x="3140306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2F63DE9-3097-3041-BA77-B813001F307E}"/>
                </a:ext>
              </a:extLst>
            </p:cNvPr>
            <p:cNvSpPr/>
            <p:nvPr/>
          </p:nvSpPr>
          <p:spPr bwMode="auto">
            <a:xfrm flipV="1">
              <a:off x="3344384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6724ED3-B5E3-9A4F-AA6A-FFED3739F387}"/>
                </a:ext>
              </a:extLst>
            </p:cNvPr>
            <p:cNvSpPr/>
            <p:nvPr/>
          </p:nvSpPr>
          <p:spPr bwMode="auto">
            <a:xfrm flipV="1">
              <a:off x="3534857" y="5503626"/>
              <a:ext cx="190473" cy="457200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C30BAD29-13F5-6744-B953-E2D05D0CC104}"/>
              </a:ext>
            </a:extLst>
          </p:cNvPr>
          <p:cNvSpPr/>
          <p:nvPr/>
        </p:nvSpPr>
        <p:spPr bwMode="auto">
          <a:xfrm flipV="1">
            <a:off x="3684906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877AB59-2BD2-D549-AEC9-F380C566AFB3}"/>
              </a:ext>
            </a:extLst>
          </p:cNvPr>
          <p:cNvSpPr/>
          <p:nvPr/>
        </p:nvSpPr>
        <p:spPr bwMode="auto">
          <a:xfrm flipV="1">
            <a:off x="3875379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8504F49-BA60-144A-9D9C-5A074D0C50CE}"/>
              </a:ext>
            </a:extLst>
          </p:cNvPr>
          <p:cNvSpPr/>
          <p:nvPr/>
        </p:nvSpPr>
        <p:spPr bwMode="auto">
          <a:xfrm flipV="1">
            <a:off x="4065852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8F3EC96-8673-3147-B1EB-8C92200E2786}"/>
              </a:ext>
            </a:extLst>
          </p:cNvPr>
          <p:cNvSpPr/>
          <p:nvPr/>
        </p:nvSpPr>
        <p:spPr bwMode="auto">
          <a:xfrm flipV="1">
            <a:off x="4256325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4A8B520-B6A3-934C-AF1F-6433F863874C}"/>
              </a:ext>
            </a:extLst>
          </p:cNvPr>
          <p:cNvSpPr/>
          <p:nvPr/>
        </p:nvSpPr>
        <p:spPr bwMode="auto">
          <a:xfrm flipV="1">
            <a:off x="4446797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24CD353-A382-AA42-B3D9-F7C51A0DC7D4}"/>
              </a:ext>
            </a:extLst>
          </p:cNvPr>
          <p:cNvSpPr/>
          <p:nvPr/>
        </p:nvSpPr>
        <p:spPr bwMode="auto">
          <a:xfrm flipV="1">
            <a:off x="4637270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EF831D-480A-2C45-881A-648D51DB0F55}"/>
              </a:ext>
            </a:extLst>
          </p:cNvPr>
          <p:cNvSpPr/>
          <p:nvPr/>
        </p:nvSpPr>
        <p:spPr bwMode="auto">
          <a:xfrm flipV="1">
            <a:off x="4823208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1928FC-4B1A-0046-9B45-24ABEE9FA4F4}"/>
              </a:ext>
            </a:extLst>
          </p:cNvPr>
          <p:cNvSpPr/>
          <p:nvPr/>
        </p:nvSpPr>
        <p:spPr bwMode="auto">
          <a:xfrm flipV="1">
            <a:off x="5013681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C65FEA2-7264-C54C-92A8-1EA116983198}"/>
              </a:ext>
            </a:extLst>
          </p:cNvPr>
          <p:cNvSpPr/>
          <p:nvPr/>
        </p:nvSpPr>
        <p:spPr bwMode="auto">
          <a:xfrm flipV="1">
            <a:off x="5204154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F3567E-552D-ED4E-9CFC-4809C0D3AD77}"/>
              </a:ext>
            </a:extLst>
          </p:cNvPr>
          <p:cNvSpPr/>
          <p:nvPr/>
        </p:nvSpPr>
        <p:spPr bwMode="auto">
          <a:xfrm flipV="1">
            <a:off x="5394626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DE049E6-BFBC-4D47-8E4B-D8B85978BFE8}"/>
              </a:ext>
            </a:extLst>
          </p:cNvPr>
          <p:cNvSpPr/>
          <p:nvPr/>
        </p:nvSpPr>
        <p:spPr bwMode="auto">
          <a:xfrm flipV="1">
            <a:off x="5585099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1598BC-E45D-C447-A563-447E62AF4808}"/>
              </a:ext>
            </a:extLst>
          </p:cNvPr>
          <p:cNvSpPr/>
          <p:nvPr/>
        </p:nvSpPr>
        <p:spPr bwMode="auto">
          <a:xfrm flipV="1">
            <a:off x="5775572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DF379B-5E3D-1443-9928-E8C9D6553BE9}"/>
              </a:ext>
            </a:extLst>
          </p:cNvPr>
          <p:cNvSpPr/>
          <p:nvPr/>
        </p:nvSpPr>
        <p:spPr bwMode="auto">
          <a:xfrm flipV="1">
            <a:off x="5966045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C121F4-B794-6C45-8CF5-954BFEE3071F}"/>
              </a:ext>
            </a:extLst>
          </p:cNvPr>
          <p:cNvSpPr/>
          <p:nvPr/>
        </p:nvSpPr>
        <p:spPr bwMode="auto">
          <a:xfrm flipV="1">
            <a:off x="6156517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2BCFA2D-24BB-5E48-8D03-888C7865DC7D}"/>
              </a:ext>
            </a:extLst>
          </p:cNvPr>
          <p:cNvSpPr/>
          <p:nvPr/>
        </p:nvSpPr>
        <p:spPr bwMode="auto">
          <a:xfrm flipV="1">
            <a:off x="6360595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B611363-942F-9647-928A-863C3DBB7610}"/>
              </a:ext>
            </a:extLst>
          </p:cNvPr>
          <p:cNvSpPr/>
          <p:nvPr/>
        </p:nvSpPr>
        <p:spPr bwMode="auto">
          <a:xfrm flipV="1">
            <a:off x="6551068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0AC9F46-05F1-554A-9EC8-D166C9100764}"/>
              </a:ext>
            </a:extLst>
          </p:cNvPr>
          <p:cNvSpPr/>
          <p:nvPr/>
        </p:nvSpPr>
        <p:spPr bwMode="auto">
          <a:xfrm flipV="1">
            <a:off x="6741540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A3016ED-DE5F-AC4A-B0E9-1A7F99C1FA1A}"/>
              </a:ext>
            </a:extLst>
          </p:cNvPr>
          <p:cNvSpPr/>
          <p:nvPr/>
        </p:nvSpPr>
        <p:spPr bwMode="auto">
          <a:xfrm flipV="1">
            <a:off x="6932013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F3FFEA-B65C-8042-891D-EEFE743252CB}"/>
              </a:ext>
            </a:extLst>
          </p:cNvPr>
          <p:cNvSpPr/>
          <p:nvPr/>
        </p:nvSpPr>
        <p:spPr bwMode="auto">
          <a:xfrm flipV="1">
            <a:off x="7122486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1DA89A-13D8-B649-931D-581C15E5D8F8}"/>
              </a:ext>
            </a:extLst>
          </p:cNvPr>
          <p:cNvSpPr/>
          <p:nvPr/>
        </p:nvSpPr>
        <p:spPr bwMode="auto">
          <a:xfrm flipV="1">
            <a:off x="7312959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B512E2-9C03-444C-A504-9BF80BCA0443}"/>
              </a:ext>
            </a:extLst>
          </p:cNvPr>
          <p:cNvSpPr/>
          <p:nvPr/>
        </p:nvSpPr>
        <p:spPr bwMode="auto">
          <a:xfrm flipV="1">
            <a:off x="7503431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F934BD-D9E7-D44B-941F-54832B75495E}"/>
              </a:ext>
            </a:extLst>
          </p:cNvPr>
          <p:cNvSpPr/>
          <p:nvPr/>
        </p:nvSpPr>
        <p:spPr bwMode="auto">
          <a:xfrm flipV="1">
            <a:off x="7693904" y="4622783"/>
            <a:ext cx="190473" cy="457200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C2D2B6B-34B2-F74F-8C5A-A75373FDABD7}"/>
              </a:ext>
            </a:extLst>
          </p:cNvPr>
          <p:cNvSpPr/>
          <p:nvPr/>
        </p:nvSpPr>
        <p:spPr>
          <a:xfrm>
            <a:off x="1278015" y="5562403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Super block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DA7E160-9087-FC49-B3A3-B362703D4AA0}"/>
              </a:ext>
            </a:extLst>
          </p:cNvPr>
          <p:cNvSpPr/>
          <p:nvPr/>
        </p:nvSpPr>
        <p:spPr>
          <a:xfrm>
            <a:off x="2022195" y="4270703"/>
            <a:ext cx="1309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inode</a:t>
            </a:r>
            <a:r>
              <a:rPr lang="en-US" sz="1600" b="1" dirty="0"/>
              <a:t> Table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08A6CD0-20D7-7845-A9C0-3617EB8B76CC}"/>
              </a:ext>
            </a:extLst>
          </p:cNvPr>
          <p:cNvCxnSpPr>
            <a:cxnSpLocks/>
          </p:cNvCxnSpPr>
          <p:nvPr/>
        </p:nvCxnSpPr>
        <p:spPr bwMode="auto">
          <a:xfrm flipH="1">
            <a:off x="1999778" y="4964767"/>
            <a:ext cx="44834" cy="59963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7E1BF0B-0798-9044-A4FA-2C302023DF55}"/>
              </a:ext>
            </a:extLst>
          </p:cNvPr>
          <p:cNvSpPr/>
          <p:nvPr/>
        </p:nvSpPr>
        <p:spPr>
          <a:xfrm>
            <a:off x="5011368" y="512375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Data blocks</a:t>
            </a:r>
          </a:p>
        </p:txBody>
      </p:sp>
    </p:spTree>
    <p:extLst>
      <p:ext uri="{BB962C8B-B14F-4D97-AF65-F5344CB8AC3E}">
        <p14:creationId xmlns:p14="http://schemas.microsoft.com/office/powerpoint/2010/main" val="20110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an Array of Blocks to Three Regions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0"/>
            <a:ext cx="6781800" cy="5334000"/>
          </a:xfrm>
        </p:spPr>
        <p:txBody>
          <a:bodyPr/>
          <a:lstStyle/>
          <a:p>
            <a:r>
              <a:rPr lang="en-US" altLang="ko-KR" dirty="0"/>
              <a:t>Divide the array of blocks into tree sections:</a:t>
            </a:r>
          </a:p>
          <a:p>
            <a:pPr lvl="1"/>
            <a:r>
              <a:rPr lang="en-US" altLang="ko-KR" b="1" dirty="0"/>
              <a:t>Superblock</a:t>
            </a:r>
          </a:p>
          <a:p>
            <a:pPr lvl="2"/>
            <a:r>
              <a:rPr lang="en-US" altLang="ko-KR" dirty="0"/>
              <a:t>Contains information about the organization of the file system</a:t>
            </a:r>
          </a:p>
          <a:p>
            <a:pPr lvl="2"/>
            <a:r>
              <a:rPr lang="en-US" altLang="ko-KR" dirty="0"/>
              <a:t>Ex) size of each area, location of unused data block</a:t>
            </a:r>
          </a:p>
          <a:p>
            <a:pPr lvl="1"/>
            <a:r>
              <a:rPr lang="en-US" altLang="ko-KR" b="1" dirty="0" err="1"/>
              <a:t>inode</a:t>
            </a:r>
            <a:r>
              <a:rPr lang="en-US" altLang="ko-KR" b="1" dirty="0"/>
              <a:t> Table : </a:t>
            </a:r>
            <a:r>
              <a:rPr lang="en-US" altLang="ko-KR" dirty="0"/>
              <a:t>an array of </a:t>
            </a:r>
            <a:r>
              <a:rPr lang="en-US" altLang="ko-KR" dirty="0" err="1"/>
              <a:t>inodes</a:t>
            </a:r>
            <a:r>
              <a:rPr lang="en-US" altLang="ko-KR" dirty="0"/>
              <a:t>. </a:t>
            </a:r>
            <a:endParaRPr lang="en-US" altLang="ko-KR" b="1" dirty="0"/>
          </a:p>
          <a:p>
            <a:pPr lvl="2"/>
            <a:r>
              <a:rPr lang="en-US" altLang="ko-KR" b="1" dirty="0" err="1"/>
              <a:t>inode</a:t>
            </a:r>
            <a:r>
              <a:rPr lang="en-US" altLang="ko-KR" dirty="0"/>
              <a:t> : a structure containing the properties of a file such as size, user ID of the owner, the time of last modification. </a:t>
            </a:r>
          </a:p>
          <a:p>
            <a:pPr lvl="2"/>
            <a:r>
              <a:rPr lang="en-US" altLang="ko-KR" dirty="0"/>
              <a:t>Every file stored in the file system has one </a:t>
            </a:r>
            <a:r>
              <a:rPr lang="en-US" altLang="ko-KR" dirty="0" err="1"/>
              <a:t>inode</a:t>
            </a:r>
            <a:r>
              <a:rPr lang="en-US" altLang="ko-KR" dirty="0"/>
              <a:t> in the table</a:t>
            </a:r>
          </a:p>
          <a:p>
            <a:pPr lvl="2"/>
            <a:r>
              <a:rPr lang="en-US" altLang="ko-KR" dirty="0"/>
              <a:t>Each </a:t>
            </a:r>
            <a:r>
              <a:rPr lang="en-US" altLang="ko-KR" dirty="0" err="1"/>
              <a:t>inode</a:t>
            </a:r>
            <a:r>
              <a:rPr lang="en-US" altLang="ko-KR" dirty="0"/>
              <a:t> is identified by its position (e.g., </a:t>
            </a:r>
            <a:r>
              <a:rPr lang="en-US" altLang="ko-KR" dirty="0" err="1"/>
              <a:t>inode</a:t>
            </a:r>
            <a:r>
              <a:rPr lang="en-US" altLang="ko-KR" dirty="0"/>
              <a:t> 2 is the third </a:t>
            </a:r>
            <a:r>
              <a:rPr lang="en-US" altLang="ko-KR" dirty="0" err="1"/>
              <a:t>structure</a:t>
            </a:r>
            <a:r>
              <a:rPr lang="en-US" altLang="ko-KR" dirty="0"/>
              <a:t> in the </a:t>
            </a:r>
            <a:r>
              <a:rPr lang="en-US" altLang="ko-KR" dirty="0" err="1"/>
              <a:t>inode</a:t>
            </a:r>
            <a:r>
              <a:rPr lang="en-US" altLang="ko-KR" dirty="0"/>
              <a:t> table of the file system)</a:t>
            </a:r>
          </a:p>
          <a:p>
            <a:pPr lvl="1"/>
            <a:r>
              <a:rPr lang="en-US" altLang="ko-KR" b="1" dirty="0"/>
              <a:t>Data Area (Data blocks)</a:t>
            </a:r>
          </a:p>
          <a:p>
            <a:pPr lvl="2"/>
            <a:r>
              <a:rPr lang="en-US" altLang="ko-KR" dirty="0"/>
              <a:t>Contains contents of files</a:t>
            </a:r>
          </a:p>
          <a:p>
            <a:pPr lvl="2"/>
            <a:r>
              <a:rPr lang="en-US" altLang="ko-KR" dirty="0"/>
              <a:t>If a file is larger than a block size, the contents of the file are stored in as many blocks as are needed. 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627" y="3962400"/>
            <a:ext cx="2218373" cy="25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21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inode: for storing file metadata</a:t>
            </a:r>
          </a:p>
          <a:p>
            <a:r>
              <a:rPr lang="en-US" sz="2000" dirty="0"/>
              <a:t>One inode block for each file</a:t>
            </a:r>
          </a:p>
          <a:p>
            <a:r>
              <a:rPr lang="en-US" sz="2000" dirty="0"/>
              <a:t>inode number</a:t>
            </a:r>
          </a:p>
          <a:p>
            <a:pPr lvl="1"/>
            <a:r>
              <a:rPr lang="en-US" sz="1800" dirty="0"/>
              <a:t>used to index into the inode table</a:t>
            </a:r>
          </a:p>
          <a:p>
            <a:r>
              <a:rPr lang="en-US" sz="2000" dirty="0"/>
              <a:t>Information in the inode</a:t>
            </a:r>
          </a:p>
          <a:p>
            <a:pPr lvl="1"/>
            <a:r>
              <a:rPr lang="en-US" sz="1800" dirty="0"/>
              <a:t>file type (regular, directory, symbolic link, char </a:t>
            </a:r>
            <a:r>
              <a:rPr lang="en-US" sz="1800" dirty="0" err="1"/>
              <a:t>dev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owner</a:t>
            </a:r>
          </a:p>
          <a:p>
            <a:pPr lvl="1"/>
            <a:r>
              <a:rPr lang="en-US" sz="1800" dirty="0"/>
              <a:t>group</a:t>
            </a:r>
          </a:p>
          <a:p>
            <a:pPr lvl="1"/>
            <a:r>
              <a:rPr lang="en-US" sz="1800" dirty="0"/>
              <a:t>access permission for owner, group and other</a:t>
            </a:r>
          </a:p>
          <a:p>
            <a:pPr lvl="1"/>
            <a:r>
              <a:rPr lang="en-US" sz="1800" dirty="0"/>
              <a:t>time stamps: last access, modification,  status change time (i-node change)</a:t>
            </a:r>
          </a:p>
          <a:p>
            <a:pPr lvl="1"/>
            <a:r>
              <a:rPr lang="en-US" sz="1800" dirty="0"/>
              <a:t># of hard links to the file</a:t>
            </a:r>
          </a:p>
          <a:p>
            <a:pPr lvl="1"/>
            <a:r>
              <a:rPr lang="en-US" sz="1800" dirty="0"/>
              <a:t>size of file in bytes</a:t>
            </a:r>
          </a:p>
          <a:p>
            <a:pPr lvl="1"/>
            <a:r>
              <a:rPr lang="en-US" sz="1800" dirty="0"/>
              <a:t># of blocks allocated to the file</a:t>
            </a:r>
          </a:p>
          <a:p>
            <a:pPr lvl="1"/>
            <a:r>
              <a:rPr lang="en-US" sz="1800" dirty="0"/>
              <a:t>pointers to the data blocks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77000" y="990600"/>
            <a:ext cx="1219200" cy="3719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inode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5259092" y="1905000"/>
            <a:ext cx="1219200" cy="3719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81800" y="1905000"/>
            <a:ext cx="14478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file2</a:t>
            </a:r>
          </a:p>
          <a:p>
            <a:pPr algn="ctr"/>
            <a:r>
              <a:rPr lang="en-US" sz="1600" dirty="0"/>
              <a:t> (hard-linked)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00800" y="2819400"/>
            <a:ext cx="1219200" cy="3719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sym</a:t>
            </a:r>
            <a:r>
              <a:rPr lang="en-US" sz="1600" dirty="0"/>
              <a:t> link</a:t>
            </a:r>
          </a:p>
        </p:txBody>
      </p:sp>
      <p:cxnSp>
        <p:nvCxnSpPr>
          <p:cNvPr id="9" name="Curved Connector 8"/>
          <p:cNvCxnSpPr>
            <a:stCxn id="7" idx="0"/>
            <a:endCxn id="5" idx="2"/>
          </p:cNvCxnSpPr>
          <p:nvPr/>
        </p:nvCxnSpPr>
        <p:spPr>
          <a:xfrm rot="16200000" flipV="1">
            <a:off x="6168326" y="1977326"/>
            <a:ext cx="542441" cy="1141708"/>
          </a:xfrm>
          <a:prstGeom prst="curvedConnector3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0"/>
            <a:endCxn id="4" idx="1"/>
          </p:cNvCxnSpPr>
          <p:nvPr/>
        </p:nvCxnSpPr>
        <p:spPr>
          <a:xfrm rot="5400000" flipH="1" flipV="1">
            <a:off x="5808636" y="1236636"/>
            <a:ext cx="728420" cy="608308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0"/>
            <a:endCxn id="4" idx="2"/>
          </p:cNvCxnSpPr>
          <p:nvPr/>
        </p:nvCxnSpPr>
        <p:spPr>
          <a:xfrm rot="16200000" flipV="1">
            <a:off x="7024930" y="1424230"/>
            <a:ext cx="542441" cy="4191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2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File System in Practice: Creating a File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a file : $ who &gt; </a:t>
            </a:r>
            <a:r>
              <a:rPr lang="en-US" altLang="ko-KR" dirty="0" err="1"/>
              <a:t>userlist</a:t>
            </a:r>
            <a:endParaRPr lang="en-US" altLang="ko-KR" dirty="0"/>
          </a:p>
          <a:p>
            <a:r>
              <a:rPr lang="en-US" altLang="ko-KR" dirty="0"/>
              <a:t>What happens when the </a:t>
            </a:r>
            <a:r>
              <a:rPr lang="en-US" altLang="ko-KR" dirty="0" err="1"/>
              <a:t>userlist</a:t>
            </a:r>
            <a:r>
              <a:rPr lang="en-US" altLang="ko-KR" dirty="0"/>
              <a:t> file is created?</a:t>
            </a:r>
          </a:p>
          <a:p>
            <a:pPr marL="574675" lvl="1" indent="-346075">
              <a:buFont typeface="+mj-lt"/>
              <a:buAutoNum type="arabicParenR"/>
            </a:pPr>
            <a:r>
              <a:rPr lang="en-US" altLang="ko-KR" b="1" dirty="0"/>
              <a:t>Store properties: </a:t>
            </a:r>
            <a:r>
              <a:rPr lang="en-US" altLang="ko-KR" dirty="0"/>
              <a:t>Kernel allocates a free </a:t>
            </a:r>
            <a:r>
              <a:rPr lang="en-US" altLang="ko-KR" dirty="0" err="1"/>
              <a:t>inode</a:t>
            </a:r>
            <a:r>
              <a:rPr lang="en-US" altLang="ko-KR" dirty="0"/>
              <a:t> and records the properties in the </a:t>
            </a:r>
            <a:r>
              <a:rPr lang="en-US" altLang="ko-KR" dirty="0" err="1"/>
              <a:t>inode</a:t>
            </a:r>
            <a:endParaRPr lang="en-US" altLang="ko-KR" dirty="0"/>
          </a:p>
          <a:p>
            <a:pPr marL="574675" lvl="1" indent="-346075">
              <a:buFont typeface="+mj-lt"/>
              <a:buAutoNum type="arabicParenR"/>
            </a:pPr>
            <a:r>
              <a:rPr lang="en-US" altLang="ko-KR" b="1" dirty="0"/>
              <a:t>Store data: </a:t>
            </a:r>
            <a:r>
              <a:rPr lang="en-US" altLang="ko-KR" dirty="0"/>
              <a:t>Kernel allocates free blocks and copies file data from kernel buffers into the allocated blocks</a:t>
            </a:r>
          </a:p>
          <a:p>
            <a:pPr marL="574675" lvl="1" indent="-346075">
              <a:buFont typeface="+mj-lt"/>
              <a:buAutoNum type="arabicParenR"/>
            </a:pPr>
            <a:r>
              <a:rPr lang="en-US" altLang="ko-KR" b="1" dirty="0"/>
              <a:t>Record allocation: </a:t>
            </a:r>
            <a:r>
              <a:rPr lang="en-US" altLang="ko-KR" dirty="0"/>
              <a:t>Kernel records the sequence of the allocated block numbers in the disk allocation section of the </a:t>
            </a:r>
            <a:r>
              <a:rPr lang="en-US" altLang="ko-KR" dirty="0" err="1"/>
              <a:t>inode</a:t>
            </a:r>
            <a:endParaRPr lang="en-US" altLang="ko-KR" dirty="0"/>
          </a:p>
          <a:p>
            <a:pPr marL="574675" lvl="1" indent="-346075">
              <a:buFont typeface="+mj-lt"/>
              <a:buAutoNum type="arabicParenR"/>
            </a:pPr>
            <a:r>
              <a:rPr lang="en-US" altLang="ko-KR" b="1" dirty="0"/>
              <a:t>Add filename to directory: </a:t>
            </a:r>
            <a:r>
              <a:rPr lang="en-US" altLang="ko-KR" dirty="0"/>
              <a:t>Kernel adds an entry (a pair of the </a:t>
            </a:r>
            <a:r>
              <a:rPr lang="en-US" altLang="ko-KR" dirty="0" err="1"/>
              <a:t>inode</a:t>
            </a:r>
            <a:r>
              <a:rPr lang="en-US" altLang="ko-KR" dirty="0"/>
              <a:t> number and filename) to the directory for the file</a:t>
            </a:r>
          </a:p>
          <a:p>
            <a:pPr lvl="1"/>
            <a:endParaRPr lang="en-US" altLang="ko-KR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679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File System in Practice: Creating a File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Create a file : $ who &gt; </a:t>
            </a:r>
            <a:r>
              <a:rPr lang="en-US" altLang="ko-KR" dirty="0" err="1"/>
              <a:t>userlist</a:t>
            </a:r>
            <a:endParaRPr lang="en-US" altLang="ko-KR" dirty="0"/>
          </a:p>
          <a:p>
            <a:r>
              <a:rPr lang="en-US" altLang="ko-KR" dirty="0"/>
              <a:t>What happens when the </a:t>
            </a:r>
            <a:r>
              <a:rPr lang="en-US" altLang="ko-KR" dirty="0" err="1"/>
              <a:t>userlist</a:t>
            </a:r>
            <a:r>
              <a:rPr lang="en-US" altLang="ko-KR" dirty="0"/>
              <a:t> file is created?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362200"/>
            <a:ext cx="6553200" cy="42050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3185447" y="3721515"/>
            <a:ext cx="2099846" cy="182142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643551" y="4210272"/>
            <a:ext cx="2009530" cy="155499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643551" y="4489955"/>
            <a:ext cx="2009530" cy="203211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878871" y="4693166"/>
            <a:ext cx="1512793" cy="214500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71600" y="6019800"/>
            <a:ext cx="2209800" cy="6858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46200" y="5576379"/>
            <a:ext cx="3613490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en-US" b="1" dirty="0"/>
              <a:t>allocation list </a:t>
            </a:r>
            <a:r>
              <a:rPr lang="en-US" dirty="0"/>
              <a:t>of the blocks used by the file</a:t>
            </a:r>
          </a:p>
        </p:txBody>
      </p:sp>
    </p:spTree>
    <p:extLst>
      <p:ext uri="{BB962C8B-B14F-4D97-AF65-F5344CB8AC3E}">
        <p14:creationId xmlns:p14="http://schemas.microsoft.com/office/powerpoint/2010/main" val="8891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File System in Practice: How Directories 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Internal structure of directory</a:t>
            </a:r>
          </a:p>
          <a:p>
            <a:pPr lvl="1"/>
            <a:r>
              <a:rPr lang="en-US" altLang="ko-KR" dirty="0"/>
              <a:t>Directory is a kind of file that contains a list of names of files</a:t>
            </a:r>
          </a:p>
          <a:p>
            <a:pPr lvl="1"/>
            <a:r>
              <a:rPr lang="en-US" altLang="ko-KR" dirty="0"/>
              <a:t>The internal structure of directory is a kind of table that contains pairs of </a:t>
            </a:r>
            <a:r>
              <a:rPr lang="en-US" altLang="ko-KR" dirty="0" err="1"/>
              <a:t>inode</a:t>
            </a:r>
            <a:r>
              <a:rPr lang="en-US" altLang="ko-KR" dirty="0"/>
              <a:t> number and filename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can find the </a:t>
            </a:r>
            <a:r>
              <a:rPr lang="en-US" altLang="ko-KR" dirty="0" err="1"/>
              <a:t>inode</a:t>
            </a:r>
            <a:r>
              <a:rPr lang="en-US" altLang="ko-KR" dirty="0"/>
              <a:t> numbers of files with “ls -</a:t>
            </a:r>
            <a:r>
              <a:rPr lang="en-US" altLang="ko-KR" dirty="0" err="1"/>
              <a:t>i</a:t>
            </a:r>
            <a:r>
              <a:rPr lang="en-US" altLang="ko-KR" dirty="0"/>
              <a:t>” command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87" y="2691674"/>
            <a:ext cx="2412914" cy="171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105400"/>
            <a:ext cx="1999878" cy="1553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65413" y="5602289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dirty="0"/>
              <a:t>The filename y refers to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number 204491 which means that the properties of the file is stored in 204492th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in the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table</a:t>
            </a:r>
            <a:endParaRPr lang="en-US" sz="18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752600" y="6063954"/>
            <a:ext cx="1397086" cy="260646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98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File System in Practice: How Directories Work</a:t>
            </a:r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There can be multiple links to the same file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2519"/>
            <a:ext cx="8476326" cy="189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664044" y="2059789"/>
            <a:ext cx="1421462" cy="490524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594" y="4953000"/>
            <a:ext cx="8557932" cy="163121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For the root directory (/) , “.” and “..” refer to the same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>
                <a:sym typeface="Wingdings"/>
              </a:rPr>
              <a:t> they refer to the same directory</a:t>
            </a:r>
            <a:endParaRPr lang="en-US" altLang="ko-KR" sz="2000" dirty="0"/>
          </a:p>
          <a:p>
            <a:r>
              <a:rPr lang="en-US" altLang="ko-KR" sz="2000" b="1" dirty="0"/>
              <a:t>How? </a:t>
            </a:r>
          </a:p>
          <a:p>
            <a:r>
              <a:rPr lang="en-US" altLang="ko-KR" sz="2000" dirty="0"/>
              <a:t>When </a:t>
            </a:r>
            <a:r>
              <a:rPr lang="en-US" altLang="ko-KR" sz="2000" dirty="0" err="1"/>
              <a:t>unix</a:t>
            </a:r>
            <a:r>
              <a:rPr lang="en-US" altLang="ko-KR" sz="2000" dirty="0"/>
              <a:t> command </a:t>
            </a:r>
            <a:r>
              <a:rPr lang="en-US" altLang="ko-K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mkfs</a:t>
            </a:r>
            <a:r>
              <a:rPr lang="en-US" altLang="ko-KR" sz="2000" dirty="0"/>
              <a:t> creates a file system, </a:t>
            </a:r>
            <a:r>
              <a:rPr lang="en-US" altLang="ko-KR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mkfs</a:t>
            </a:r>
            <a:r>
              <a:rPr lang="en-US" altLang="ko-KR" sz="2000" dirty="0"/>
              <a:t> sets </a:t>
            </a:r>
            <a:r>
              <a:rPr lang="en-US" altLang="ko-KR" sz="2000" b="1" i="1" dirty="0"/>
              <a:t>the parent of the root directory to point to itself</a:t>
            </a:r>
            <a:endParaRPr lang="ko-KR" alt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375594" y="2550314"/>
            <a:ext cx="1072206" cy="2402686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직사각형 2"/>
          <p:cNvSpPr/>
          <p:nvPr/>
        </p:nvSpPr>
        <p:spPr bwMode="auto">
          <a:xfrm>
            <a:off x="6940394" y="3136901"/>
            <a:ext cx="1977410" cy="495299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1400" y="4038600"/>
            <a:ext cx="5352127" cy="707886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“</a:t>
            </a:r>
            <a:r>
              <a:rPr lang="en-US" altLang="ko-KR" sz="2000" dirty="0" err="1"/>
              <a:t>xfer.log</a:t>
            </a:r>
            <a:r>
              <a:rPr lang="en-US" altLang="ko-KR" sz="2000" dirty="0"/>
              <a:t>” and “transfers” refer to the same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Wingdings"/>
              </a:rPr>
              <a:t> they are two names for the same file. </a:t>
            </a:r>
            <a:endParaRPr lang="ko-KR" altLang="en-US" sz="20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6629400" y="3586284"/>
            <a:ext cx="310994" cy="47914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29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8B4945F-0D1E-8D40-ABE8-85542D97C58D}"/>
              </a:ext>
            </a:extLst>
          </p:cNvPr>
          <p:cNvSpPr/>
          <p:nvPr/>
        </p:nvSpPr>
        <p:spPr bwMode="auto">
          <a:xfrm>
            <a:off x="0" y="2859321"/>
            <a:ext cx="9174457" cy="2853454"/>
          </a:xfrm>
          <a:prstGeom prst="rect">
            <a:avLst/>
          </a:prstGeom>
          <a:solidFill>
            <a:srgbClr val="EBEBEB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will learn ..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7FAD66-C6F9-3940-8ABB-FB0A197D3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/>
          </a:p>
          <a:p>
            <a:pPr lvl="2"/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9067-6631-2344-BED0-612A0DDCCB5F}"/>
              </a:ext>
            </a:extLst>
          </p:cNvPr>
          <p:cNvSpPr/>
          <p:nvPr/>
        </p:nvSpPr>
        <p:spPr bwMode="auto">
          <a:xfrm>
            <a:off x="1295400" y="1393656"/>
            <a:ext cx="1371600" cy="670704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600" dirty="0">
                <a:latin typeface="Arial" panose="020B0604020202020204" pitchFamily="34" charset="0"/>
              </a:rPr>
              <a:t>(Process)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501FE-3E06-0840-9385-193301740BAE}"/>
              </a:ext>
            </a:extLst>
          </p:cNvPr>
          <p:cNvSpPr/>
          <p:nvPr/>
        </p:nvSpPr>
        <p:spPr bwMode="auto">
          <a:xfrm>
            <a:off x="1295400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48893-EB8B-874C-A365-8326390FEE73}"/>
              </a:ext>
            </a:extLst>
          </p:cNvPr>
          <p:cNvSpPr/>
          <p:nvPr/>
        </p:nvSpPr>
        <p:spPr bwMode="auto">
          <a:xfrm>
            <a:off x="1289225" y="4366311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ABA62-8FB2-E944-8837-BA5024BDECF1}"/>
              </a:ext>
            </a:extLst>
          </p:cNvPr>
          <p:cNvSpPr/>
          <p:nvPr/>
        </p:nvSpPr>
        <p:spPr>
          <a:xfrm>
            <a:off x="-17098" y="1627368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User space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3F0D3-0B6C-0A48-9EE2-30C742444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78" y="990600"/>
            <a:ext cx="497681" cy="40719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D7322B-8C5A-9449-BAAE-6B6AC693FFC1}"/>
              </a:ext>
            </a:extLst>
          </p:cNvPr>
          <p:cNvGrpSpPr/>
          <p:nvPr/>
        </p:nvGrpSpPr>
        <p:grpSpPr>
          <a:xfrm>
            <a:off x="2819400" y="1011237"/>
            <a:ext cx="1371600" cy="1053124"/>
            <a:chOff x="2819400" y="1141583"/>
            <a:chExt cx="1371600" cy="10531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B620CF-40D5-D04E-8D69-4F1C4C67F63C}"/>
                </a:ext>
              </a:extLst>
            </p:cNvPr>
            <p:cNvSpPr/>
            <p:nvPr/>
          </p:nvSpPr>
          <p:spPr bwMode="auto">
            <a:xfrm>
              <a:off x="2819400" y="1524001"/>
              <a:ext cx="1371600" cy="670706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EF251E-BDFB-6B48-9D5B-0976C3F1E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3351" y="1141583"/>
              <a:ext cx="423697" cy="36592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6658-759A-C346-9BF1-45105501C010}"/>
              </a:ext>
            </a:extLst>
          </p:cNvPr>
          <p:cNvGrpSpPr/>
          <p:nvPr/>
        </p:nvGrpSpPr>
        <p:grpSpPr>
          <a:xfrm>
            <a:off x="4343400" y="1040434"/>
            <a:ext cx="1371600" cy="1023926"/>
            <a:chOff x="4343400" y="1170780"/>
            <a:chExt cx="1371600" cy="11152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759E2D-D147-FD4A-BEB7-5ADFD5B3F8DA}"/>
                </a:ext>
              </a:extLst>
            </p:cNvPr>
            <p:cNvSpPr/>
            <p:nvPr/>
          </p:nvSpPr>
          <p:spPr bwMode="auto">
            <a:xfrm>
              <a:off x="4343400" y="1523999"/>
              <a:ext cx="1371600" cy="7619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9C5D8B-C965-AA4A-85B5-17E68A8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9040" y="1170780"/>
              <a:ext cx="386013" cy="34925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CE6C3D-AEE7-3C4C-9194-E55BD3756BA3}"/>
              </a:ext>
            </a:extLst>
          </p:cNvPr>
          <p:cNvGrpSpPr/>
          <p:nvPr/>
        </p:nvGrpSpPr>
        <p:grpSpPr>
          <a:xfrm>
            <a:off x="5867400" y="1093599"/>
            <a:ext cx="1371600" cy="970761"/>
            <a:chOff x="5867400" y="1223945"/>
            <a:chExt cx="1371600" cy="10620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BF8227-87A6-2D41-9ACD-9002AD6F52E1}"/>
                </a:ext>
              </a:extLst>
            </p:cNvPr>
            <p:cNvSpPr/>
            <p:nvPr/>
          </p:nvSpPr>
          <p:spPr bwMode="auto">
            <a:xfrm>
              <a:off x="5867400" y="1523999"/>
              <a:ext cx="1371600" cy="761999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C509C3-9CE5-064D-A388-D506F475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4729" y="1223945"/>
              <a:ext cx="304800" cy="2667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B8EEF2-BBF3-0C4D-856F-85C48260F80C}"/>
              </a:ext>
            </a:extLst>
          </p:cNvPr>
          <p:cNvGrpSpPr/>
          <p:nvPr/>
        </p:nvGrpSpPr>
        <p:grpSpPr>
          <a:xfrm>
            <a:off x="7391400" y="1093599"/>
            <a:ext cx="1371600" cy="970762"/>
            <a:chOff x="7391400" y="1223945"/>
            <a:chExt cx="1371600" cy="9707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D8D261-2D44-BB43-BC6B-01C42B3BA5B5}"/>
                </a:ext>
              </a:extLst>
            </p:cNvPr>
            <p:cNvSpPr/>
            <p:nvPr/>
          </p:nvSpPr>
          <p:spPr bwMode="auto">
            <a:xfrm>
              <a:off x="7391400" y="1487491"/>
              <a:ext cx="1371600" cy="707216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C0C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Application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lang="en-US" sz="1600" dirty="0">
                  <a:latin typeface="Arial" panose="020B0604020202020204" pitchFamily="34" charset="0"/>
                </a:rPr>
                <a:t>(Process)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3C5DDD-3E31-AD45-A6FA-E436C1D5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1149" y="1223945"/>
              <a:ext cx="326917" cy="255848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8EEA89C-E353-C84D-8627-6D15CAA52242}"/>
              </a:ext>
            </a:extLst>
          </p:cNvPr>
          <p:cNvSpPr/>
          <p:nvPr/>
        </p:nvSpPr>
        <p:spPr>
          <a:xfrm>
            <a:off x="-59967" y="2802808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Kernel (OS) space</a:t>
            </a:r>
            <a:endParaRPr lang="en-US" sz="1400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A33F24-A926-A746-ABE7-0EC0700E1F22}"/>
              </a:ext>
            </a:extLst>
          </p:cNvPr>
          <p:cNvCxnSpPr/>
          <p:nvPr/>
        </p:nvCxnSpPr>
        <p:spPr bwMode="auto">
          <a:xfrm>
            <a:off x="0" y="2743200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CD87-F4DA-D743-8573-6BC0F194F0D7}"/>
              </a:ext>
            </a:extLst>
          </p:cNvPr>
          <p:cNvSpPr/>
          <p:nvPr/>
        </p:nvSpPr>
        <p:spPr>
          <a:xfrm>
            <a:off x="-3353" y="323574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Component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77A3AC-6B11-CD47-90C4-7A6BABC920B1}"/>
              </a:ext>
            </a:extLst>
          </p:cNvPr>
          <p:cNvSpPr/>
          <p:nvPr/>
        </p:nvSpPr>
        <p:spPr>
          <a:xfrm>
            <a:off x="13359" y="3829412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Functionality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F0688-86BD-504F-9B30-A9E33D768616}"/>
              </a:ext>
            </a:extLst>
          </p:cNvPr>
          <p:cNvSpPr/>
          <p:nvPr/>
        </p:nvSpPr>
        <p:spPr>
          <a:xfrm>
            <a:off x="122058" y="4351034"/>
            <a:ext cx="89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Software</a:t>
            </a:r>
          </a:p>
          <a:p>
            <a:r>
              <a:rPr lang="en-US" sz="1400" dirty="0">
                <a:latin typeface="Arial" panose="020B0604020202020204" pitchFamily="34" charset="0"/>
              </a:rPr>
              <a:t>Support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2F773-A27A-8046-B1EE-2AA8390DF665}"/>
              </a:ext>
            </a:extLst>
          </p:cNvPr>
          <p:cNvSpPr/>
          <p:nvPr/>
        </p:nvSpPr>
        <p:spPr>
          <a:xfrm>
            <a:off x="106281" y="4953000"/>
            <a:ext cx="960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Hardware</a:t>
            </a:r>
          </a:p>
          <a:p>
            <a:r>
              <a:rPr lang="en-US" sz="1400" dirty="0">
                <a:latin typeface="Arial" panose="020B0604020202020204" pitchFamily="34" charset="0"/>
              </a:rPr>
              <a:t>Support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B568E7-FC7A-B747-B65A-6EDF99304B7B}"/>
              </a:ext>
            </a:extLst>
          </p:cNvPr>
          <p:cNvSpPr/>
          <p:nvPr/>
        </p:nvSpPr>
        <p:spPr>
          <a:xfrm>
            <a:off x="1364182" y="3842070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Multitasking</a:t>
            </a:r>
            <a:endParaRPr lang="en-US" sz="14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196242-BBD3-2B48-81F6-D9AC7E03E997}"/>
              </a:ext>
            </a:extLst>
          </p:cNvPr>
          <p:cNvSpPr/>
          <p:nvPr/>
        </p:nvSpPr>
        <p:spPr bwMode="auto">
          <a:xfrm>
            <a:off x="1289225" y="4952999"/>
            <a:ext cx="1371600" cy="632511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Architecture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-specific code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3BF9C9-4D4B-5345-AB64-89360AE62B54}"/>
              </a:ext>
            </a:extLst>
          </p:cNvPr>
          <p:cNvCxnSpPr/>
          <p:nvPr/>
        </p:nvCxnSpPr>
        <p:spPr bwMode="auto">
          <a:xfrm>
            <a:off x="13359" y="5715000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DE8F0F5-3E74-0943-BDB5-02BFB349160B}"/>
              </a:ext>
            </a:extLst>
          </p:cNvPr>
          <p:cNvSpPr/>
          <p:nvPr/>
        </p:nvSpPr>
        <p:spPr bwMode="auto">
          <a:xfrm>
            <a:off x="2837328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527806-C4C0-F042-B787-BC1699F6036B}"/>
              </a:ext>
            </a:extLst>
          </p:cNvPr>
          <p:cNvSpPr/>
          <p:nvPr/>
        </p:nvSpPr>
        <p:spPr>
          <a:xfrm>
            <a:off x="2806041" y="3844549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Virtual Memory</a:t>
            </a:r>
            <a:endParaRPr lang="en-US" sz="14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3C9837-0F73-9740-BD08-5EA4E69CDFA7}"/>
              </a:ext>
            </a:extLst>
          </p:cNvPr>
          <p:cNvSpPr/>
          <p:nvPr/>
        </p:nvSpPr>
        <p:spPr bwMode="auto">
          <a:xfrm>
            <a:off x="2836454" y="4366311"/>
            <a:ext cx="1371600" cy="1219199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2F4498-5005-AB41-8FE2-5E6878DBA3E2}"/>
              </a:ext>
            </a:extLst>
          </p:cNvPr>
          <p:cNvSpPr/>
          <p:nvPr/>
        </p:nvSpPr>
        <p:spPr bwMode="auto">
          <a:xfrm>
            <a:off x="4379256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systems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2ACD2E-AC6F-6B4D-9995-75160D0CC00A}"/>
              </a:ext>
            </a:extLst>
          </p:cNvPr>
          <p:cNvSpPr/>
          <p:nvPr/>
        </p:nvSpPr>
        <p:spPr>
          <a:xfrm>
            <a:off x="4273883" y="3877048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Files, directories</a:t>
            </a:r>
            <a:endParaRPr lang="en-US" sz="14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4890E8-F38A-0548-94C3-649F19CBEFDF}"/>
              </a:ext>
            </a:extLst>
          </p:cNvPr>
          <p:cNvSpPr/>
          <p:nvPr/>
        </p:nvSpPr>
        <p:spPr bwMode="auto">
          <a:xfrm>
            <a:off x="4393045" y="4366311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Naming, Access,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07133E-3F4B-094F-B944-4868C743D154}"/>
              </a:ext>
            </a:extLst>
          </p:cNvPr>
          <p:cNvSpPr/>
          <p:nvPr/>
        </p:nvSpPr>
        <p:spPr bwMode="auto">
          <a:xfrm>
            <a:off x="4374321" y="5047837"/>
            <a:ext cx="1371600" cy="537673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Block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device driver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A444D47-F88A-B34F-AC64-3B3A760AECE8}"/>
              </a:ext>
            </a:extLst>
          </p:cNvPr>
          <p:cNvSpPr/>
          <p:nvPr/>
        </p:nvSpPr>
        <p:spPr bwMode="auto">
          <a:xfrm>
            <a:off x="5880412" y="3032904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I/O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BDEDAF5-E4B5-8B41-8520-D2E94F192468}"/>
              </a:ext>
            </a:extLst>
          </p:cNvPr>
          <p:cNvSpPr/>
          <p:nvPr/>
        </p:nvSpPr>
        <p:spPr>
          <a:xfrm>
            <a:off x="5906264" y="3877048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Device access</a:t>
            </a:r>
            <a:endParaRPr lang="en-US" sz="14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9F62C18-648D-7E49-9AB6-8671D10473D5}"/>
              </a:ext>
            </a:extLst>
          </p:cNvPr>
          <p:cNvSpPr/>
          <p:nvPr/>
        </p:nvSpPr>
        <p:spPr bwMode="auto">
          <a:xfrm>
            <a:off x="5867400" y="4343400"/>
            <a:ext cx="1371600" cy="1242110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device driver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0EE218-C00B-D54F-A0D3-BA2D61E28348}"/>
              </a:ext>
            </a:extLst>
          </p:cNvPr>
          <p:cNvSpPr/>
          <p:nvPr/>
        </p:nvSpPr>
        <p:spPr bwMode="auto">
          <a:xfrm>
            <a:off x="7470402" y="3051610"/>
            <a:ext cx="1371600" cy="624696"/>
          </a:xfrm>
          <a:prstGeom prst="rect">
            <a:avLst/>
          </a:prstGeom>
          <a:solidFill>
            <a:srgbClr val="FFC00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DFB81B-CD03-864E-BB80-3EE7745424BF}"/>
              </a:ext>
            </a:extLst>
          </p:cNvPr>
          <p:cNvSpPr/>
          <p:nvPr/>
        </p:nvSpPr>
        <p:spPr>
          <a:xfrm>
            <a:off x="7511251" y="3808871"/>
            <a:ext cx="1646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latin typeface="Arial" panose="020B0604020202020204" pitchFamily="34" charset="0"/>
              </a:rPr>
              <a:t>Network functionality</a:t>
            </a:r>
            <a:endParaRPr lang="en-US" sz="1400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DB8E5B-BE29-3E4E-94CC-05906C4908E4}"/>
              </a:ext>
            </a:extLst>
          </p:cNvPr>
          <p:cNvSpPr/>
          <p:nvPr/>
        </p:nvSpPr>
        <p:spPr bwMode="auto">
          <a:xfrm>
            <a:off x="7391400" y="5047838"/>
            <a:ext cx="1371600" cy="524935"/>
          </a:xfrm>
          <a:prstGeom prst="rect">
            <a:avLst/>
          </a:prstGeom>
          <a:solidFill>
            <a:srgbClr val="00206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Network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</a:rPr>
              <a:t>Device driver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6E324C-C941-C342-B1D2-D139C86442CE}"/>
              </a:ext>
            </a:extLst>
          </p:cNvPr>
          <p:cNvSpPr/>
          <p:nvPr/>
        </p:nvSpPr>
        <p:spPr bwMode="auto">
          <a:xfrm>
            <a:off x="7391400" y="4381333"/>
            <a:ext cx="1371600" cy="507943"/>
          </a:xfrm>
          <a:prstGeom prst="rect">
            <a:avLst/>
          </a:prstGeom>
          <a:solidFill>
            <a:srgbClr val="00B0F0"/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8A29D3-9367-6F43-814A-B15973FFD191}"/>
              </a:ext>
            </a:extLst>
          </p:cNvPr>
          <p:cNvGrpSpPr/>
          <p:nvPr/>
        </p:nvGrpSpPr>
        <p:grpSpPr>
          <a:xfrm>
            <a:off x="53130" y="6096000"/>
            <a:ext cx="8598614" cy="732161"/>
            <a:chOff x="53130" y="5867400"/>
            <a:chExt cx="8598614" cy="102535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B7D9B0-AC31-0746-8D71-F2BF1C4D7B50}"/>
                </a:ext>
              </a:extLst>
            </p:cNvPr>
            <p:cNvGrpSpPr/>
            <p:nvPr/>
          </p:nvGrpSpPr>
          <p:grpSpPr>
            <a:xfrm>
              <a:off x="53130" y="5867400"/>
              <a:ext cx="2597994" cy="1025358"/>
              <a:chOff x="53130" y="5791200"/>
              <a:chExt cx="2597994" cy="102535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79418AD-5F91-994F-BC02-5FBC0E51A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200" y="6324600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4D5ED1F-0124-0C4E-B5C8-6BC18A422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5162" y="6324600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CFFC19F-6CCB-174F-A95C-D7870EFE6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9200" y="5830417"/>
                <a:ext cx="715962" cy="49195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81AAF4F-F2E8-1548-89B4-97E53BF52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5162" y="5791200"/>
                <a:ext cx="715962" cy="49195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28A743-EF36-5A47-BE9D-604047CBDBBB}"/>
                  </a:ext>
                </a:extLst>
              </p:cNvPr>
              <p:cNvSpPr/>
              <p:nvPr/>
            </p:nvSpPr>
            <p:spPr>
              <a:xfrm>
                <a:off x="53130" y="6093023"/>
                <a:ext cx="10021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latin typeface="Arial" panose="020B0604020202020204" pitchFamily="34" charset="0"/>
                  </a:rPr>
                  <a:t>Hardware</a:t>
                </a:r>
                <a:endParaRPr lang="en-US" sz="1400" b="1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48" name="Picture 2" descr="mage result for memory dram">
              <a:extLst>
                <a:ext uri="{FF2B5EF4-FFF2-40B4-BE49-F238E27FC236}">
                  <a16:creationId xmlns:a16="http://schemas.microsoft.com/office/drawing/2014/main" id="{741DAFFF-9DAA-B84E-9DB9-76A8386C3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041" y="5973116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mage result for memory dram">
              <a:extLst>
                <a:ext uri="{FF2B5EF4-FFF2-40B4-BE49-F238E27FC236}">
                  <a16:creationId xmlns:a16="http://schemas.microsoft.com/office/drawing/2014/main" id="{4D71C60F-D7FE-C540-922D-70CD0964F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362" y="6179878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mage result for memory dram">
              <a:extLst>
                <a:ext uri="{FF2B5EF4-FFF2-40B4-BE49-F238E27FC236}">
                  <a16:creationId xmlns:a16="http://schemas.microsoft.com/office/drawing/2014/main" id="{BF9F3BC6-5368-3F4C-B8CB-124FF5302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600" y="6332278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mage result for memory dram">
              <a:extLst>
                <a:ext uri="{FF2B5EF4-FFF2-40B4-BE49-F238E27FC236}">
                  <a16:creationId xmlns:a16="http://schemas.microsoft.com/office/drawing/2014/main" id="{6D4BFE07-D0B5-7A46-8965-556DA6B89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356" y="6501584"/>
              <a:ext cx="1364044" cy="3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mage result for ssd">
              <a:extLst>
                <a:ext uri="{FF2B5EF4-FFF2-40B4-BE49-F238E27FC236}">
                  <a16:creationId xmlns:a16="http://schemas.microsoft.com/office/drawing/2014/main" id="{4514A621-D020-7241-8871-3B0C72D22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7832" y="6169223"/>
              <a:ext cx="1195768" cy="6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mage result for hard disk">
              <a:extLst>
                <a:ext uri="{FF2B5EF4-FFF2-40B4-BE49-F238E27FC236}">
                  <a16:creationId xmlns:a16="http://schemas.microsoft.com/office/drawing/2014/main" id="{76B50E8D-F5FC-324E-BC79-F5AF2202B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606" y="5960379"/>
              <a:ext cx="378855" cy="516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mage result for mouse computer">
              <a:extLst>
                <a:ext uri="{FF2B5EF4-FFF2-40B4-BE49-F238E27FC236}">
                  <a16:creationId xmlns:a16="http://schemas.microsoft.com/office/drawing/2014/main" id="{B7FDD49C-E12D-124F-96CA-5AE944DAA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9796" y="6010562"/>
              <a:ext cx="560202" cy="420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mage result for keyboard">
              <a:extLst>
                <a:ext uri="{FF2B5EF4-FFF2-40B4-BE49-F238E27FC236}">
                  <a16:creationId xmlns:a16="http://schemas.microsoft.com/office/drawing/2014/main" id="{85AD4C89-9323-5B4D-8BC7-61DF2CA4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16" y="6561346"/>
              <a:ext cx="562452" cy="288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mage result for printer">
              <a:extLst>
                <a:ext uri="{FF2B5EF4-FFF2-40B4-BE49-F238E27FC236}">
                  <a16:creationId xmlns:a16="http://schemas.microsoft.com/office/drawing/2014/main" id="{C5253A6A-D586-834F-BDB7-7DAD2684D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462" y="5947569"/>
              <a:ext cx="503237" cy="37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mage result for network driver hardware">
              <a:extLst>
                <a:ext uri="{FF2B5EF4-FFF2-40B4-BE49-F238E27FC236}">
                  <a16:creationId xmlns:a16="http://schemas.microsoft.com/office/drawing/2014/main" id="{B709AB95-2286-4349-B177-9BA3726EF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5101" y="6059490"/>
              <a:ext cx="1066643" cy="70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2F6C6BDD-7E3B-4049-B969-8C79E5D98873}"/>
              </a:ext>
            </a:extLst>
          </p:cNvPr>
          <p:cNvSpPr/>
          <p:nvPr/>
        </p:nvSpPr>
        <p:spPr bwMode="auto">
          <a:xfrm>
            <a:off x="-17098" y="2556905"/>
            <a:ext cx="9174457" cy="2807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A2E60A-49A6-5047-A782-CE04CECE68D6}"/>
              </a:ext>
            </a:extLst>
          </p:cNvPr>
          <p:cNvGrpSpPr/>
          <p:nvPr/>
        </p:nvGrpSpPr>
        <p:grpSpPr>
          <a:xfrm>
            <a:off x="1981200" y="2044778"/>
            <a:ext cx="6096000" cy="546022"/>
            <a:chOff x="1981200" y="2135019"/>
            <a:chExt cx="6096000" cy="61678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E79B6C4-E39F-C545-801E-F106D36213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2135020"/>
              <a:ext cx="0" cy="57325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3468814-6CF3-9D4E-979D-4C680D46F34B}"/>
                </a:ext>
              </a:extLst>
            </p:cNvPr>
            <p:cNvCxnSpPr/>
            <p:nvPr/>
          </p:nvCxnSpPr>
          <p:spPr bwMode="auto">
            <a:xfrm>
              <a:off x="3505200" y="2135019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18A1627-B9FC-C14B-930A-798C6A9935B3}"/>
                </a:ext>
              </a:extLst>
            </p:cNvPr>
            <p:cNvCxnSpPr/>
            <p:nvPr/>
          </p:nvCxnSpPr>
          <p:spPr bwMode="auto">
            <a:xfrm>
              <a:off x="5029200" y="2178544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9A8916-AB1A-A44E-85B4-7784C3D36E6F}"/>
                </a:ext>
              </a:extLst>
            </p:cNvPr>
            <p:cNvCxnSpPr/>
            <p:nvPr/>
          </p:nvCxnSpPr>
          <p:spPr bwMode="auto">
            <a:xfrm>
              <a:off x="6553200" y="2135019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E7726D7-C0AF-FB4A-81EC-5DBFA1AE4BB2}"/>
                </a:ext>
              </a:extLst>
            </p:cNvPr>
            <p:cNvCxnSpPr/>
            <p:nvPr/>
          </p:nvCxnSpPr>
          <p:spPr bwMode="auto">
            <a:xfrm>
              <a:off x="8077200" y="2178544"/>
              <a:ext cx="0" cy="57325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6B0E7BF-B963-5640-AA8B-2FDEF651AF3B}"/>
              </a:ext>
            </a:extLst>
          </p:cNvPr>
          <p:cNvSpPr/>
          <p:nvPr/>
        </p:nvSpPr>
        <p:spPr>
          <a:xfrm>
            <a:off x="4459636" y="2167234"/>
            <a:ext cx="1200970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</a:rPr>
              <a:t>System Call</a:t>
            </a:r>
            <a:endParaRPr lang="en-US" sz="1400" b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C4B45A-C0D7-0F48-934D-2F538B145C54}"/>
              </a:ext>
            </a:extLst>
          </p:cNvPr>
          <p:cNvSpPr/>
          <p:nvPr/>
        </p:nvSpPr>
        <p:spPr>
          <a:xfrm>
            <a:off x="3352800" y="2514600"/>
            <a:ext cx="226215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</a:rPr>
              <a:t>System Call Interface</a:t>
            </a:r>
            <a:endParaRPr lang="en-US" sz="16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3BCB811-B045-4146-92FD-017985E7B75E}"/>
              </a:ext>
            </a:extLst>
          </p:cNvPr>
          <p:cNvSpPr/>
          <p:nvPr/>
        </p:nvSpPr>
        <p:spPr bwMode="auto">
          <a:xfrm>
            <a:off x="7533" y="5681008"/>
            <a:ext cx="9174457" cy="1863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 Interface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3E551C6-9897-F341-96AA-70C9FC3001F9}"/>
              </a:ext>
            </a:extLst>
          </p:cNvPr>
          <p:cNvCxnSpPr>
            <a:cxnSpLocks/>
          </p:cNvCxnSpPr>
          <p:nvPr/>
        </p:nvCxnSpPr>
        <p:spPr bwMode="auto">
          <a:xfrm>
            <a:off x="1826398" y="5894260"/>
            <a:ext cx="0" cy="26392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98337DA-64B2-2543-9BBA-3EE13B767A2D}"/>
              </a:ext>
            </a:extLst>
          </p:cNvPr>
          <p:cNvCxnSpPr/>
          <p:nvPr/>
        </p:nvCxnSpPr>
        <p:spPr bwMode="auto">
          <a:xfrm>
            <a:off x="3350398" y="5894260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4AF3D4-6ED5-C14D-AE10-4FD445807AE4}"/>
              </a:ext>
            </a:extLst>
          </p:cNvPr>
          <p:cNvCxnSpPr/>
          <p:nvPr/>
        </p:nvCxnSpPr>
        <p:spPr bwMode="auto">
          <a:xfrm>
            <a:off x="4874398" y="5914298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B120F5-D68F-BE45-94CE-0AFCF8E834B8}"/>
              </a:ext>
            </a:extLst>
          </p:cNvPr>
          <p:cNvCxnSpPr/>
          <p:nvPr/>
        </p:nvCxnSpPr>
        <p:spPr bwMode="auto">
          <a:xfrm>
            <a:off x="6398398" y="5894260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1937A35-F7D8-9543-B1D7-C127EC75B977}"/>
              </a:ext>
            </a:extLst>
          </p:cNvPr>
          <p:cNvCxnSpPr/>
          <p:nvPr/>
        </p:nvCxnSpPr>
        <p:spPr bwMode="auto">
          <a:xfrm>
            <a:off x="7922398" y="5914298"/>
            <a:ext cx="0" cy="26392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C8FF1CA-F479-7A4A-82ED-99EEAF52B385}"/>
              </a:ext>
            </a:extLst>
          </p:cNvPr>
          <p:cNvSpPr/>
          <p:nvPr/>
        </p:nvSpPr>
        <p:spPr bwMode="auto">
          <a:xfrm>
            <a:off x="5831478" y="990600"/>
            <a:ext cx="3312521" cy="5867400"/>
          </a:xfrm>
          <a:prstGeom prst="rect">
            <a:avLst/>
          </a:prstGeom>
          <a:solidFill>
            <a:srgbClr val="FFFFFF">
              <a:alpha val="9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4F862B7-8D64-C840-9B52-1C184C0686EF}"/>
              </a:ext>
            </a:extLst>
          </p:cNvPr>
          <p:cNvSpPr/>
          <p:nvPr/>
        </p:nvSpPr>
        <p:spPr bwMode="auto">
          <a:xfrm>
            <a:off x="990600" y="838200"/>
            <a:ext cx="3349998" cy="6041684"/>
          </a:xfrm>
          <a:prstGeom prst="rect">
            <a:avLst/>
          </a:prstGeom>
          <a:solidFill>
            <a:srgbClr val="FFFFFF">
              <a:alpha val="94118"/>
            </a:srgb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7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System in Practice: How “cat” Works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Read a file : $ cat </a:t>
            </a:r>
            <a:r>
              <a:rPr lang="en-US" altLang="ko-KR" dirty="0" err="1"/>
              <a:t>userlist</a:t>
            </a:r>
            <a:endParaRPr lang="en-US" altLang="ko-KR" dirty="0"/>
          </a:p>
          <a:p>
            <a:r>
              <a:rPr lang="en-US" dirty="0"/>
              <a:t>What happen when you read a file?</a:t>
            </a:r>
          </a:p>
          <a:p>
            <a:pPr marL="574675" lvl="1" indent="-346075">
              <a:buFont typeface="+mj-lt"/>
              <a:buAutoNum type="arabicParenR"/>
            </a:pPr>
            <a:r>
              <a:rPr lang="en-US" b="1" dirty="0"/>
              <a:t>Search the directory for the filename: </a:t>
            </a:r>
            <a:r>
              <a:rPr lang="en-US" dirty="0"/>
              <a:t>Kernel searches the directory for the entry containing the string </a:t>
            </a:r>
            <a:r>
              <a:rPr lang="en-US" dirty="0" err="1"/>
              <a:t>userlist</a:t>
            </a:r>
            <a:r>
              <a:rPr lang="en-US" dirty="0"/>
              <a:t> and get the associated </a:t>
            </a:r>
            <a:r>
              <a:rPr lang="en-US" u="sng" dirty="0" err="1">
                <a:solidFill>
                  <a:schemeClr val="tx2">
                    <a:lumMod val="75000"/>
                  </a:schemeClr>
                </a:solidFill>
              </a:rPr>
              <a:t>inode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 number </a:t>
            </a:r>
            <a:r>
              <a:rPr lang="en-US" dirty="0"/>
              <a:t>from the entry</a:t>
            </a:r>
          </a:p>
          <a:p>
            <a:pPr marL="574675" lvl="1" indent="-346075">
              <a:buFont typeface="+mj-lt"/>
              <a:buAutoNum type="arabicParenR"/>
            </a:pPr>
            <a:r>
              <a:rPr lang="en-US" b="1" dirty="0"/>
              <a:t>Read </a:t>
            </a:r>
            <a:r>
              <a:rPr lang="en-US" b="1" dirty="0" err="1"/>
              <a:t>inode</a:t>
            </a:r>
            <a:r>
              <a:rPr lang="en-US" b="1" dirty="0"/>
              <a:t> and get a list of data blocks: </a:t>
            </a:r>
            <a:r>
              <a:rPr lang="en-US" dirty="0"/>
              <a:t>Kernel locates the corresponding </a:t>
            </a:r>
            <a:r>
              <a:rPr lang="en-US" u="sng" dirty="0" err="1">
                <a:solidFill>
                  <a:schemeClr val="tx2">
                    <a:lumMod val="75000"/>
                  </a:schemeClr>
                </a:solidFill>
              </a:rPr>
              <a:t>inode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</a:t>
            </a:r>
            <a:r>
              <a:rPr lang="en-US" u="sng" dirty="0" err="1">
                <a:solidFill>
                  <a:schemeClr val="tx2">
                    <a:lumMod val="75000"/>
                  </a:schemeClr>
                </a:solidFill>
              </a:rPr>
              <a:t>inode</a:t>
            </a:r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 number </a:t>
            </a:r>
            <a:r>
              <a:rPr lang="en-US" dirty="0"/>
              <a:t>in </a:t>
            </a:r>
            <a:r>
              <a:rPr lang="en-US" dirty="0" err="1"/>
              <a:t>inode</a:t>
            </a:r>
            <a:r>
              <a:rPr lang="en-US" dirty="0"/>
              <a:t> region of the file system, and get a list of data blocks</a:t>
            </a:r>
          </a:p>
          <a:p>
            <a:pPr lvl="2"/>
            <a:r>
              <a:rPr lang="en-US" dirty="0"/>
              <a:t>Locating an </a:t>
            </a:r>
            <a:r>
              <a:rPr lang="en-US" dirty="0" err="1"/>
              <a:t>inode</a:t>
            </a:r>
            <a:r>
              <a:rPr lang="en-US" dirty="0"/>
              <a:t> requires a simple calculation, because all </a:t>
            </a:r>
            <a:r>
              <a:rPr lang="en-US" dirty="0" err="1"/>
              <a:t>inodes</a:t>
            </a:r>
            <a:r>
              <a:rPr lang="en-US" dirty="0"/>
              <a:t> are the same size and each block contains a fixed number of </a:t>
            </a:r>
            <a:r>
              <a:rPr lang="en-US" dirty="0" err="1"/>
              <a:t>inodes</a:t>
            </a:r>
            <a:endParaRPr lang="en-US" b="1" dirty="0"/>
          </a:p>
          <a:p>
            <a:pPr marL="523875" lvl="1" indent="-295275">
              <a:buFont typeface="+mj-lt"/>
              <a:buAutoNum type="arabicParenR"/>
            </a:pPr>
            <a:r>
              <a:rPr lang="en-US" b="1" dirty="0"/>
              <a:t>Go to the data blocks and read contents: </a:t>
            </a:r>
            <a:r>
              <a:rPr lang="en-US" dirty="0"/>
              <a:t>Kernel steps through the data blocks, copying bytes from the disk to the kernel buffers and back to the array (buffer) in user space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5361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System in Practice: How “cat” Works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Read a file : $ cat </a:t>
            </a:r>
            <a:r>
              <a:rPr lang="en-US" altLang="ko-KR" dirty="0" err="1"/>
              <a:t>userlist</a:t>
            </a:r>
            <a:endParaRPr lang="en-US" altLang="ko-KR" dirty="0"/>
          </a:p>
          <a:p>
            <a:r>
              <a:rPr lang="en-US" dirty="0"/>
              <a:t>What happen when you read a file?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17" y="2271578"/>
            <a:ext cx="6222365" cy="411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752600" y="3393135"/>
            <a:ext cx="2194560" cy="340665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372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System in Practice: How “cat” Works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 when you attempt to </a:t>
            </a:r>
            <a:r>
              <a:rPr lang="en-US" b="1" dirty="0"/>
              <a:t>open</a:t>
            </a:r>
            <a:r>
              <a:rPr lang="en-US" dirty="0"/>
              <a:t> a file that you do not have read or write permission?</a:t>
            </a:r>
          </a:p>
          <a:p>
            <a:pPr marL="523875" lvl="1" indent="-295275">
              <a:buFont typeface="+mj-lt"/>
              <a:buAutoNum type="arabicParenR"/>
            </a:pPr>
            <a:r>
              <a:rPr lang="en-US" dirty="0"/>
              <a:t>Kernel uses the filename to find the </a:t>
            </a:r>
            <a:r>
              <a:rPr lang="en-US" dirty="0" err="1"/>
              <a:t>inode</a:t>
            </a:r>
            <a:r>
              <a:rPr lang="en-US" dirty="0"/>
              <a:t> number</a:t>
            </a:r>
          </a:p>
          <a:p>
            <a:pPr marL="523875" lvl="1" indent="-295275">
              <a:buFont typeface="+mj-lt"/>
              <a:buAutoNum type="arabicParenR"/>
            </a:pPr>
            <a:r>
              <a:rPr lang="en-US" dirty="0"/>
              <a:t>Kernel uses the </a:t>
            </a:r>
            <a:r>
              <a:rPr lang="en-US" dirty="0" err="1"/>
              <a:t>inode</a:t>
            </a:r>
            <a:r>
              <a:rPr lang="en-US" dirty="0"/>
              <a:t> number to locate the </a:t>
            </a:r>
            <a:r>
              <a:rPr lang="en-US" dirty="0" err="1"/>
              <a:t>inode</a:t>
            </a:r>
            <a:endParaRPr lang="en-US" dirty="0"/>
          </a:p>
          <a:p>
            <a:pPr marL="523875" lvl="1" indent="-295275">
              <a:buFont typeface="+mj-lt"/>
              <a:buAutoNum type="arabicParenR"/>
            </a:pPr>
            <a:r>
              <a:rPr lang="en-US" dirty="0"/>
              <a:t>Kernel finds the permission bits and the user ID of the owner of the file</a:t>
            </a:r>
          </a:p>
          <a:p>
            <a:pPr marL="523875" lvl="1" indent="-295275">
              <a:buFont typeface="+mj-lt"/>
              <a:buAutoNum type="arabicParenR"/>
            </a:pPr>
            <a:r>
              <a:rPr lang="en-US" dirty="0"/>
              <a:t>If your user ID, the </a:t>
            </a:r>
            <a:r>
              <a:rPr lang="en-US" dirty="0" err="1"/>
              <a:t>ower</a:t>
            </a:r>
            <a:r>
              <a:rPr lang="en-US" dirty="0"/>
              <a:t> ID of the file, and the permission bits do not allow access, then the “open()” system call returns -1 and sets </a:t>
            </a:r>
            <a:r>
              <a:rPr lang="en-US" dirty="0" err="1"/>
              <a:t>errno</a:t>
            </a:r>
            <a:r>
              <a:rPr lang="en-US" dirty="0"/>
              <a:t> to EPERM.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6" name="Picture 2" descr="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75452"/>
            <a:ext cx="2218373" cy="25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2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inodes</a:t>
            </a:r>
            <a:r>
              <a:rPr lang="en-US" altLang="ko-KR" dirty="0"/>
              <a:t> and Big Files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5334000"/>
          </a:xfrm>
        </p:spPr>
        <p:txBody>
          <a:bodyPr/>
          <a:lstStyle/>
          <a:p>
            <a:r>
              <a:rPr lang="en-US" b="1" dirty="0"/>
              <a:t>Situation</a:t>
            </a:r>
          </a:p>
          <a:p>
            <a:pPr lvl="1"/>
            <a:r>
              <a:rPr lang="en-US" dirty="0"/>
              <a:t>A large file requires many blocks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inode</a:t>
            </a:r>
            <a:r>
              <a:rPr lang="en-US" dirty="0"/>
              <a:t> stores an allocation list of the blocks</a:t>
            </a:r>
          </a:p>
          <a:p>
            <a:r>
              <a:rPr lang="en-US" b="1" dirty="0"/>
              <a:t>Problem</a:t>
            </a:r>
            <a:endParaRPr lang="en-US" dirty="0"/>
          </a:p>
          <a:p>
            <a:pPr lvl="1"/>
            <a:r>
              <a:rPr lang="en-US" dirty="0"/>
              <a:t>How can a fixed-sized </a:t>
            </a:r>
            <a:r>
              <a:rPr lang="en-US" dirty="0" err="1"/>
              <a:t>inode</a:t>
            </a:r>
            <a:r>
              <a:rPr lang="en-US" dirty="0"/>
              <a:t> store a long allocation list?</a:t>
            </a:r>
          </a:p>
          <a:p>
            <a:r>
              <a:rPr lang="en-US" b="1" dirty="0"/>
              <a:t>Solution: </a:t>
            </a:r>
            <a:r>
              <a:rPr lang="en-US" dirty="0"/>
              <a:t>store most of the allocation list in data blocks and leave pointers to those blocks in the </a:t>
            </a:r>
            <a:r>
              <a:rPr lang="en-US" dirty="0" err="1"/>
              <a:t>inode</a:t>
            </a:r>
            <a:endParaRPr lang="en-US" dirty="0"/>
          </a:p>
          <a:p>
            <a:pPr lvl="1"/>
            <a:r>
              <a:rPr lang="en-US" dirty="0"/>
              <a:t>Say, an </a:t>
            </a:r>
            <a:r>
              <a:rPr lang="en-US" dirty="0" err="1"/>
              <a:t>inode</a:t>
            </a:r>
            <a:r>
              <a:rPr lang="en-US" dirty="0"/>
              <a:t> has an allocation array with only 13 spots and we want to store a list of 14 block number</a:t>
            </a:r>
          </a:p>
          <a:p>
            <a:pPr lvl="1"/>
            <a:r>
              <a:rPr lang="en-US" dirty="0"/>
              <a:t>Put the first 10 block numbers in the allocation array of the </a:t>
            </a:r>
            <a:r>
              <a:rPr lang="en-US" dirty="0" err="1"/>
              <a:t>inode</a:t>
            </a:r>
            <a:endParaRPr lang="en-US" dirty="0"/>
          </a:p>
          <a:p>
            <a:pPr lvl="1"/>
            <a:r>
              <a:rPr lang="en-US" dirty="0"/>
              <a:t>Put the last 4 numbers in a block placed in the data area</a:t>
            </a:r>
          </a:p>
          <a:p>
            <a:pPr lvl="1"/>
            <a:r>
              <a:rPr lang="en-US" dirty="0"/>
              <a:t>The block number of the block holding the extra 4 block numbers is stored in the 11</a:t>
            </a:r>
            <a:r>
              <a:rPr lang="en-US" baseline="30000" dirty="0"/>
              <a:t>th</a:t>
            </a:r>
            <a:r>
              <a:rPr lang="en-US" dirty="0"/>
              <a:t> spot in the </a:t>
            </a:r>
            <a:r>
              <a:rPr lang="en-US" dirty="0" err="1"/>
              <a:t>inode</a:t>
            </a:r>
            <a:endParaRPr lang="en-US" dirty="0"/>
          </a:p>
          <a:p>
            <a:pPr lvl="1"/>
            <a:r>
              <a:rPr lang="en-US" b="1" dirty="0"/>
              <a:t>indirect block </a:t>
            </a:r>
            <a:r>
              <a:rPr lang="en-US" dirty="0"/>
              <a:t>: block that contains the part of the allocation list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735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7614011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020736" y="5992675"/>
            <a:ext cx="1116529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117274" y="6607367"/>
            <a:ext cx="15247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038185" y="5828025"/>
            <a:ext cx="10417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784596" y="5608493"/>
            <a:ext cx="4710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 bwMode="auto">
          <a:xfrm>
            <a:off x="5544099" y="4737616"/>
            <a:ext cx="234916" cy="311188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6865640" y="3158627"/>
            <a:ext cx="1225869" cy="322713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Inodes</a:t>
            </a:r>
            <a:r>
              <a:rPr lang="en-US" altLang="ko-KR" dirty="0"/>
              <a:t> and Big Files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2581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Inodes</a:t>
            </a:r>
            <a:r>
              <a:rPr lang="en-US" altLang="ko-KR" dirty="0"/>
              <a:t> and Big Files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the indirect block is full?</a:t>
            </a:r>
          </a:p>
          <a:p>
            <a:pPr lvl="1"/>
            <a:r>
              <a:rPr lang="en-US" dirty="0"/>
              <a:t>As more bytes are added to the file, kernel allocates more data blocks </a:t>
            </a:r>
            <a:r>
              <a:rPr lang="en-US" dirty="0">
                <a:sym typeface="Wingdings"/>
              </a:rPr>
              <a:t> allocation list gets longer and requires more storage</a:t>
            </a:r>
          </a:p>
          <a:p>
            <a:pPr lvl="1"/>
            <a:r>
              <a:rPr lang="en-US" dirty="0">
                <a:sym typeface="Wingdings"/>
              </a:rPr>
              <a:t>When the allocation list overflows the indirect block, </a:t>
            </a:r>
          </a:p>
          <a:p>
            <a:pPr lvl="2"/>
            <a:r>
              <a:rPr lang="en-US" dirty="0">
                <a:sym typeface="Wingdings"/>
              </a:rPr>
              <a:t>Kernel stores the block number of a block (called </a:t>
            </a:r>
            <a:r>
              <a:rPr lang="en-US" b="1" i="1" dirty="0">
                <a:sym typeface="Wingdings"/>
              </a:rPr>
              <a:t>a double indirect block</a:t>
            </a:r>
            <a:r>
              <a:rPr lang="en-US" dirty="0">
                <a:sym typeface="Wingdings"/>
              </a:rPr>
              <a:t>), which contains a list of the indirect blocks, in 12</a:t>
            </a:r>
            <a:r>
              <a:rPr lang="en-US" baseline="30000" dirty="0">
                <a:sym typeface="Wingdings"/>
              </a:rPr>
              <a:t>th</a:t>
            </a:r>
            <a:r>
              <a:rPr lang="en-US" dirty="0">
                <a:sym typeface="Wingdings"/>
              </a:rPr>
              <a:t> spot in the </a:t>
            </a:r>
            <a:r>
              <a:rPr lang="en-US" dirty="0" err="1">
                <a:sym typeface="Wingdings"/>
              </a:rPr>
              <a:t>inode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297102" y="5354249"/>
            <a:ext cx="1406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Double indirect block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838937" y="4038600"/>
            <a:ext cx="1406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Data</a:t>
            </a:r>
          </a:p>
          <a:p>
            <a:pPr algn="ctr"/>
            <a:r>
              <a:rPr lang="en-US" sz="1400" b="1" dirty="0"/>
              <a:t>Block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1295400" y="5438092"/>
            <a:ext cx="1926131" cy="27690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95400" y="3657600"/>
            <a:ext cx="7162800" cy="2997975"/>
            <a:chOff x="1295400" y="3657600"/>
            <a:chExt cx="7162800" cy="2997975"/>
          </a:xfrm>
        </p:grpSpPr>
        <p:grpSp>
          <p:nvGrpSpPr>
            <p:cNvPr id="78" name="Group 77"/>
            <p:cNvGrpSpPr/>
            <p:nvPr/>
          </p:nvGrpSpPr>
          <p:grpSpPr>
            <a:xfrm>
              <a:off x="1295400" y="3657600"/>
              <a:ext cx="7162800" cy="2997975"/>
              <a:chOff x="685800" y="3508028"/>
              <a:chExt cx="4533900" cy="3299947"/>
            </a:xfrm>
          </p:grpSpPr>
          <p:sp>
            <p:nvSpPr>
              <p:cNvPr id="3" name="Rectangle 2"/>
              <p:cNvSpPr/>
              <p:nvPr/>
            </p:nvSpPr>
            <p:spPr bwMode="auto">
              <a:xfrm>
                <a:off x="685800" y="3962400"/>
                <a:ext cx="1219200" cy="3048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Attributes</a:t>
                </a: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685800" y="4267200"/>
                <a:ext cx="1219200" cy="3048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688063" y="4572000"/>
                <a:ext cx="1219200" cy="3048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85800" y="4876800"/>
                <a:ext cx="1219200" cy="3048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975198" y="3508028"/>
                <a:ext cx="635385" cy="5081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err="1">
                    <a:sym typeface="Wingdings"/>
                  </a:rPr>
                  <a:t>inode</a:t>
                </a:r>
                <a:endParaRPr lang="en-US" sz="2400" b="1" dirty="0"/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685800" y="5181600"/>
                <a:ext cx="1219200" cy="304800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895600" y="3508028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3560233" y="3584346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3133195" y="4236522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3547131" y="4736079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2500313" y="4911200"/>
                <a:ext cx="457200" cy="460028"/>
                <a:chOff x="2838450" y="5181600"/>
                <a:chExt cx="457200" cy="675022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 bwMode="auto">
                <a:xfrm>
                  <a:off x="2838450" y="518160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 bwMode="auto">
                <a:xfrm>
                  <a:off x="2838450" y="540809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 bwMode="auto">
                <a:xfrm>
                  <a:off x="2838450" y="5632356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152650" y="5940772"/>
                <a:ext cx="457200" cy="460028"/>
                <a:chOff x="2838450" y="5181600"/>
                <a:chExt cx="457200" cy="675022"/>
              </a:xfrm>
              <a:solidFill>
                <a:schemeClr val="accent6">
                  <a:lumMod val="60000"/>
                  <a:lumOff val="40000"/>
                </a:schemeClr>
              </a:solidFill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2838450" y="518160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>
                  <a:off x="2838450" y="540809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2838450" y="5632356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3228975" y="5523299"/>
                <a:ext cx="457200" cy="460028"/>
                <a:chOff x="2838450" y="5181600"/>
                <a:chExt cx="457200" cy="675022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29" name="Rectangle 28"/>
                <p:cNvSpPr/>
                <p:nvPr/>
              </p:nvSpPr>
              <p:spPr bwMode="auto">
                <a:xfrm>
                  <a:off x="2838450" y="518160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 bwMode="auto">
                <a:xfrm>
                  <a:off x="2838450" y="540809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2838450" y="5632356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2895600" y="6320029"/>
                <a:ext cx="457200" cy="460028"/>
                <a:chOff x="2838450" y="5181600"/>
                <a:chExt cx="457200" cy="675022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2838450" y="518160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2838450" y="5408090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2838450" y="5632356"/>
                  <a:ext cx="457200" cy="224266"/>
                </a:xfrm>
                <a:prstGeom prst="rect">
                  <a:avLst/>
                </a:prstGeom>
                <a:grpFill/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Tx/>
                    <a:buFont typeface="Wingdings" panose="05000000000000000000" pitchFamily="2" charset="2"/>
                    <a:buNone/>
                    <a:tabLst/>
                  </a:pPr>
                  <a:endParaRPr kumimoji="0" lang="en-US" sz="1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 bwMode="auto">
              <a:xfrm>
                <a:off x="4411262" y="4476895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4394856" y="5083948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4762500" y="5584395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4305300" y="6084842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3686175" y="6353603"/>
                <a:ext cx="457200" cy="45437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cxnSp>
            <p:nvCxnSpPr>
              <p:cNvPr id="42" name="Straight Arrow Connector 41"/>
              <p:cNvCxnSpPr>
                <a:endCxn id="10" idx="1"/>
              </p:cNvCxnSpPr>
              <p:nvPr/>
            </p:nvCxnSpPr>
            <p:spPr bwMode="auto">
              <a:xfrm flipV="1">
                <a:off x="1647825" y="3735214"/>
                <a:ext cx="1247775" cy="653849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Straight Arrow Connector 42"/>
              <p:cNvCxnSpPr/>
              <p:nvPr/>
            </p:nvCxnSpPr>
            <p:spPr bwMode="auto">
              <a:xfrm flipV="1">
                <a:off x="1639487" y="3947643"/>
                <a:ext cx="1907644" cy="788436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Arrow Connector 45"/>
              <p:cNvCxnSpPr>
                <a:endCxn id="18" idx="1"/>
              </p:cNvCxnSpPr>
              <p:nvPr/>
            </p:nvCxnSpPr>
            <p:spPr bwMode="auto">
              <a:xfrm>
                <a:off x="1687769" y="4980509"/>
                <a:ext cx="812544" cy="7110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2822703" y="4648080"/>
                <a:ext cx="350774" cy="332430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Arrow Connector 50"/>
              <p:cNvCxnSpPr>
                <a:endCxn id="16" idx="1"/>
              </p:cNvCxnSpPr>
              <p:nvPr/>
            </p:nvCxnSpPr>
            <p:spPr bwMode="auto">
              <a:xfrm flipV="1">
                <a:off x="2866029" y="4963265"/>
                <a:ext cx="681102" cy="202871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Straight Arrow Connector 54"/>
              <p:cNvCxnSpPr>
                <a:endCxn id="29" idx="1"/>
              </p:cNvCxnSpPr>
              <p:nvPr/>
            </p:nvCxnSpPr>
            <p:spPr bwMode="auto">
              <a:xfrm flipV="1">
                <a:off x="2535999" y="5599718"/>
                <a:ext cx="692976" cy="421008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Straight Arrow Connector 56"/>
              <p:cNvCxnSpPr>
                <a:endCxn id="33" idx="1"/>
              </p:cNvCxnSpPr>
              <p:nvPr/>
            </p:nvCxnSpPr>
            <p:spPr bwMode="auto">
              <a:xfrm>
                <a:off x="2469324" y="6173564"/>
                <a:ext cx="426276" cy="222884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Straight Arrow Connector 58"/>
              <p:cNvCxnSpPr/>
              <p:nvPr/>
            </p:nvCxnSpPr>
            <p:spPr bwMode="auto">
              <a:xfrm flipV="1">
                <a:off x="3634962" y="4935661"/>
                <a:ext cx="820944" cy="671944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Straight Arrow Connector 61"/>
              <p:cNvCxnSpPr>
                <a:endCxn id="37" idx="1"/>
              </p:cNvCxnSpPr>
              <p:nvPr/>
            </p:nvCxnSpPr>
            <p:spPr bwMode="auto">
              <a:xfrm flipV="1">
                <a:off x="3618881" y="5311134"/>
                <a:ext cx="775975" cy="440933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Straight Arrow Connector 63"/>
              <p:cNvCxnSpPr>
                <a:endCxn id="38" idx="1"/>
              </p:cNvCxnSpPr>
              <p:nvPr/>
            </p:nvCxnSpPr>
            <p:spPr bwMode="auto">
              <a:xfrm flipV="1">
                <a:off x="3586406" y="5811581"/>
                <a:ext cx="1176094" cy="108838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Arrow Connector 65"/>
              <p:cNvCxnSpPr/>
              <p:nvPr/>
            </p:nvCxnSpPr>
            <p:spPr bwMode="auto">
              <a:xfrm flipV="1">
                <a:off x="3247337" y="6183399"/>
                <a:ext cx="1098566" cy="194309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Straight Arrow Connector 67"/>
              <p:cNvCxnSpPr>
                <a:endCxn id="40" idx="1"/>
              </p:cNvCxnSpPr>
              <p:nvPr/>
            </p:nvCxnSpPr>
            <p:spPr bwMode="auto">
              <a:xfrm>
                <a:off x="3179233" y="6564616"/>
                <a:ext cx="506942" cy="16173"/>
              </a:xfrm>
              <a:prstGeom prst="straightConnector1">
                <a:avLst/>
              </a:prstGeom>
              <a:solidFill>
                <a:schemeClr val="accent1"/>
              </a:solidFill>
              <a:ln w="3175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7" name="Rectangle 76"/>
              <p:cNvSpPr/>
              <p:nvPr/>
            </p:nvSpPr>
            <p:spPr>
              <a:xfrm>
                <a:off x="2470420" y="4357986"/>
                <a:ext cx="554250" cy="575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Indirect block</a:t>
                </a:r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 bwMode="auto">
            <a:xfrm>
              <a:off x="2683518" y="5333147"/>
              <a:ext cx="929259" cy="60400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5" name="Slide Number Placeholder 8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70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Inodes</a:t>
            </a:r>
            <a:r>
              <a:rPr lang="en-US" altLang="ko-KR" dirty="0"/>
              <a:t> and Big Files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the double indirect block is full?</a:t>
            </a:r>
          </a:p>
          <a:p>
            <a:pPr lvl="1"/>
            <a:r>
              <a:rPr lang="en-US" dirty="0"/>
              <a:t>Kernel creates new double indirect blocks</a:t>
            </a:r>
          </a:p>
          <a:p>
            <a:pPr lvl="1"/>
            <a:r>
              <a:rPr lang="en-US" dirty="0"/>
              <a:t>Kernel creates </a:t>
            </a:r>
            <a:r>
              <a:rPr lang="en-US" b="1" i="1" dirty="0"/>
              <a:t>a triple indirect block </a:t>
            </a:r>
            <a:r>
              <a:rPr lang="en-US" dirty="0"/>
              <a:t>to hold the block numbers of the new double indirect blocks</a:t>
            </a:r>
          </a:p>
          <a:p>
            <a:pPr lvl="1"/>
            <a:r>
              <a:rPr lang="en-US" dirty="0"/>
              <a:t>The block number of the triple indirect block is stored in the last spot of the allocation array in the </a:t>
            </a:r>
            <a:r>
              <a:rPr lang="en-US" dirty="0" err="1"/>
              <a:t>inode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066800" y="3457464"/>
            <a:ext cx="7391400" cy="3248136"/>
            <a:chOff x="285509" y="3048000"/>
            <a:chExt cx="8172691" cy="3591473"/>
          </a:xfrm>
        </p:grpSpPr>
        <p:sp>
          <p:nvSpPr>
            <p:cNvPr id="109" name="Rectangle 108"/>
            <p:cNvSpPr/>
            <p:nvPr/>
          </p:nvSpPr>
          <p:spPr>
            <a:xfrm>
              <a:off x="3297102" y="4744649"/>
              <a:ext cx="14064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Double indirect block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838937" y="3429000"/>
              <a:ext cx="14064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Data</a:t>
              </a:r>
            </a:p>
            <a:p>
              <a:pPr algn="ctr"/>
              <a:r>
                <a:rPr lang="en-US" sz="1400" b="1" dirty="0"/>
                <a:t>Block</a:t>
              </a: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1295400" y="4828492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1295400" y="3460793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Attributes</a:t>
              </a: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295400" y="3737702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298975" y="4014610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1295400" y="4291518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752600" y="3048000"/>
              <a:ext cx="10038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>
                  <a:sym typeface="Wingdings"/>
                </a:rPr>
                <a:t>inode</a:t>
              </a:r>
              <a:endParaRPr lang="en-US" sz="2400" b="1" dirty="0"/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295400" y="4568427"/>
              <a:ext cx="1926131" cy="27690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4786513" y="3048000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5836521" y="3117334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5161873" y="3709831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5815822" y="4163674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4162026" y="4322770"/>
              <a:ext cx="722299" cy="417932"/>
              <a:chOff x="2838450" y="5181600"/>
              <a:chExt cx="457200" cy="67502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56" name="Rectangle 155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3612776" y="5258128"/>
              <a:ext cx="722299" cy="417932"/>
              <a:chOff x="2838450" y="5181600"/>
              <a:chExt cx="457200" cy="67502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53" name="Rectangle 152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5313189" y="4878857"/>
              <a:ext cx="722299" cy="417932"/>
              <a:chOff x="2838450" y="5181600"/>
              <a:chExt cx="457200" cy="67502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50" name="Rectangle 149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786513" y="5602680"/>
              <a:ext cx="722299" cy="417932"/>
              <a:chOff x="2838450" y="5181600"/>
              <a:chExt cx="457200" cy="67502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47" name="Rectangle 146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9" name="Rectangle 128"/>
            <p:cNvSpPr/>
            <p:nvPr/>
          </p:nvSpPr>
          <p:spPr bwMode="auto">
            <a:xfrm>
              <a:off x="7181004" y="3928208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7155085" y="4479710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7735901" y="4934363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7013602" y="5389015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035488" y="5633182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34" name="Straight Arrow Connector 133"/>
            <p:cNvCxnSpPr>
              <a:endCxn id="117" idx="1"/>
            </p:cNvCxnSpPr>
            <p:nvPr/>
          </p:nvCxnSpPr>
          <p:spPr bwMode="auto">
            <a:xfrm flipV="1">
              <a:off x="2815238" y="3254397"/>
              <a:ext cx="1971275" cy="59401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Straight Arrow Connector 134"/>
            <p:cNvCxnSpPr/>
            <p:nvPr/>
          </p:nvCxnSpPr>
          <p:spPr bwMode="auto">
            <a:xfrm flipV="1">
              <a:off x="2802065" y="3447387"/>
              <a:ext cx="3013757" cy="7162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Straight Arrow Connector 135"/>
            <p:cNvCxnSpPr>
              <a:endCxn id="125" idx="1"/>
            </p:cNvCxnSpPr>
            <p:nvPr/>
          </p:nvCxnSpPr>
          <p:spPr bwMode="auto">
            <a:xfrm>
              <a:off x="2878343" y="4385737"/>
              <a:ext cx="1283683" cy="6459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7" name="Straight Arrow Connector 136"/>
            <p:cNvCxnSpPr/>
            <p:nvPr/>
          </p:nvCxnSpPr>
          <p:spPr bwMode="auto">
            <a:xfrm flipV="1">
              <a:off x="4671348" y="4083728"/>
              <a:ext cx="554164" cy="302010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Straight Arrow Connector 137"/>
            <p:cNvCxnSpPr>
              <a:endCxn id="123" idx="1"/>
            </p:cNvCxnSpPr>
            <p:nvPr/>
          </p:nvCxnSpPr>
          <p:spPr bwMode="auto">
            <a:xfrm flipV="1">
              <a:off x="4739795" y="4370071"/>
              <a:ext cx="1076027" cy="18430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9" name="Straight Arrow Connector 138"/>
            <p:cNvCxnSpPr>
              <a:endCxn id="136" idx="1"/>
            </p:cNvCxnSpPr>
            <p:nvPr/>
          </p:nvCxnSpPr>
          <p:spPr bwMode="auto">
            <a:xfrm flipV="1">
              <a:off x="4218403" y="4948283"/>
              <a:ext cx="1094786" cy="382482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" name="Straight Arrow Connector 139"/>
            <p:cNvCxnSpPr>
              <a:endCxn id="140" idx="1"/>
            </p:cNvCxnSpPr>
            <p:nvPr/>
          </p:nvCxnSpPr>
          <p:spPr bwMode="auto">
            <a:xfrm>
              <a:off x="4113068" y="5469618"/>
              <a:ext cx="673444" cy="2024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1" name="Straight Arrow Connector 140"/>
            <p:cNvCxnSpPr/>
            <p:nvPr/>
          </p:nvCxnSpPr>
          <p:spPr bwMode="auto">
            <a:xfrm flipV="1">
              <a:off x="5954580" y="4344993"/>
              <a:ext cx="1296954" cy="61045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2" name="Straight Arrow Connector 141"/>
            <p:cNvCxnSpPr>
              <a:endCxn id="144" idx="1"/>
            </p:cNvCxnSpPr>
            <p:nvPr/>
          </p:nvCxnSpPr>
          <p:spPr bwMode="auto">
            <a:xfrm flipV="1">
              <a:off x="5929175" y="4686107"/>
              <a:ext cx="1225910" cy="400584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3" name="Straight Arrow Connector 142"/>
            <p:cNvCxnSpPr>
              <a:endCxn id="145" idx="1"/>
            </p:cNvCxnSpPr>
            <p:nvPr/>
          </p:nvCxnSpPr>
          <p:spPr bwMode="auto">
            <a:xfrm flipV="1">
              <a:off x="5877870" y="5140759"/>
              <a:ext cx="1858031" cy="9887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4" name="Straight Arrow Connector 143"/>
            <p:cNvCxnSpPr/>
            <p:nvPr/>
          </p:nvCxnSpPr>
          <p:spPr bwMode="auto">
            <a:xfrm flipV="1">
              <a:off x="5342198" y="5478553"/>
              <a:ext cx="1735550" cy="17652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5" name="Straight Arrow Connector 144"/>
            <p:cNvCxnSpPr>
              <a:endCxn id="147" idx="1"/>
            </p:cNvCxnSpPr>
            <p:nvPr/>
          </p:nvCxnSpPr>
          <p:spPr bwMode="auto">
            <a:xfrm>
              <a:off x="5234605" y="5824885"/>
              <a:ext cx="800883" cy="14693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6" name="Rectangle 145"/>
            <p:cNvSpPr/>
            <p:nvPr/>
          </p:nvSpPr>
          <p:spPr>
            <a:xfrm>
              <a:off x="4054384" y="3820180"/>
              <a:ext cx="936037" cy="578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Indirect block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 bwMode="auto">
            <a:xfrm>
              <a:off x="2683518" y="4723547"/>
              <a:ext cx="929259" cy="604007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9" name="Rectangle 158"/>
            <p:cNvSpPr/>
            <p:nvPr/>
          </p:nvSpPr>
          <p:spPr>
            <a:xfrm>
              <a:off x="285509" y="5639466"/>
              <a:ext cx="14064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Triple indirect block</a:t>
              </a: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1646878" y="5681210"/>
              <a:ext cx="722299" cy="417932"/>
              <a:chOff x="2838450" y="5181600"/>
              <a:chExt cx="457200" cy="675022"/>
            </a:xfrm>
            <a:solidFill>
              <a:srgbClr val="92D050"/>
            </a:solidFill>
          </p:grpSpPr>
          <p:sp>
            <p:nvSpPr>
              <p:cNvPr id="161" name="Rectangle 160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 bwMode="auto">
            <a:xfrm>
              <a:off x="2262040" y="5753732"/>
              <a:ext cx="673444" cy="20248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Straight Arrow Connector 164"/>
            <p:cNvCxnSpPr>
              <a:endCxn id="161" idx="0"/>
            </p:cNvCxnSpPr>
            <p:nvPr/>
          </p:nvCxnSpPr>
          <p:spPr bwMode="auto">
            <a:xfrm flipH="1">
              <a:off x="2008028" y="4966946"/>
              <a:ext cx="169478" cy="714264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6" name="Group 165"/>
            <p:cNvGrpSpPr/>
            <p:nvPr/>
          </p:nvGrpSpPr>
          <p:grpSpPr>
            <a:xfrm>
              <a:off x="2933542" y="5884659"/>
              <a:ext cx="722299" cy="417932"/>
              <a:chOff x="2838450" y="5181600"/>
              <a:chExt cx="457200" cy="675022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67" name="Rectangle 166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3970383" y="6186502"/>
              <a:ext cx="722299" cy="417932"/>
              <a:chOff x="2838450" y="5181600"/>
              <a:chExt cx="457200" cy="67502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71" name="Rectangle 170"/>
              <p:cNvSpPr/>
              <p:nvPr/>
            </p:nvSpPr>
            <p:spPr bwMode="auto">
              <a:xfrm>
                <a:off x="2838450" y="518160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 bwMode="auto">
              <a:xfrm>
                <a:off x="2838450" y="5408090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 bwMode="auto">
              <a:xfrm>
                <a:off x="2838450" y="5632356"/>
                <a:ext cx="457200" cy="224266"/>
              </a:xfrm>
              <a:prstGeom prst="rect">
                <a:avLst/>
              </a:prstGeom>
              <a:grp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 bwMode="auto">
            <a:xfrm>
              <a:off x="3528888" y="5960627"/>
              <a:ext cx="633138" cy="310146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5" name="Rectangle 174"/>
            <p:cNvSpPr/>
            <p:nvPr/>
          </p:nvSpPr>
          <p:spPr bwMode="auto">
            <a:xfrm>
              <a:off x="5334900" y="6226680"/>
              <a:ext cx="722299" cy="41279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512306" y="6270773"/>
              <a:ext cx="829892" cy="31818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99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Inodes</a:t>
            </a:r>
            <a:r>
              <a:rPr lang="en-US" altLang="ko-KR" dirty="0"/>
              <a:t> and Big Files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334000"/>
          </a:xfrm>
        </p:spPr>
        <p:txBody>
          <a:bodyPr/>
          <a:lstStyle/>
          <a:p>
            <a:r>
              <a:rPr lang="en-US" dirty="0"/>
              <a:t>What happens when the triple indirect block is full?</a:t>
            </a:r>
          </a:p>
          <a:p>
            <a:pPr lvl="1"/>
            <a:r>
              <a:rPr lang="en-US" dirty="0"/>
              <a:t>The file has reached its limit</a:t>
            </a:r>
          </a:p>
          <a:p>
            <a:pPr lvl="1"/>
            <a:r>
              <a:rPr lang="en-US" dirty="0"/>
              <a:t>If we want to use really big files, we need to set up a file system with larger blocks.</a:t>
            </a:r>
          </a:p>
          <a:p>
            <a:pPr lvl="1"/>
            <a:r>
              <a:rPr lang="en-US" dirty="0"/>
              <a:t>When we create the file system, we can specify the size of block</a:t>
            </a:r>
          </a:p>
          <a:p>
            <a:pPr lvl="2"/>
            <a:r>
              <a:rPr lang="en-US" altLang="ko-KR" sz="2000" dirty="0"/>
              <a:t>A block might be one sector (512 Bytes) or it might be several sectors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75" y="3771785"/>
            <a:ext cx="4873625" cy="2476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59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Locating data block in ext2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ext2 file system stores data blocks of a file in a set of pointers in the i-node</a:t>
            </a:r>
          </a:p>
          <a:p>
            <a:pPr lvl="1"/>
            <a:r>
              <a:rPr lang="en-US" altLang="ko-KR" dirty="0"/>
              <a:t>15 pointers</a:t>
            </a:r>
          </a:p>
          <a:p>
            <a:pPr lvl="2"/>
            <a:r>
              <a:rPr lang="en-US" altLang="ko-KR" dirty="0"/>
              <a:t>The first 12: direct pointer to the data blocks</a:t>
            </a:r>
          </a:p>
          <a:p>
            <a:pPr lvl="2"/>
            <a:r>
              <a:rPr lang="en-US" altLang="ko-KR" dirty="0"/>
              <a:t>The 13th pointer: points to the pointer block</a:t>
            </a:r>
          </a:p>
          <a:p>
            <a:pPr lvl="3"/>
            <a:r>
              <a:rPr lang="en-US" altLang="ko-KR" dirty="0"/>
              <a:t>pointer block holds 256 to 1024 pointers (1K to 4K block size)</a:t>
            </a:r>
          </a:p>
          <a:p>
            <a:pPr lvl="2"/>
            <a:r>
              <a:rPr lang="en-US" altLang="ko-KR" dirty="0"/>
              <a:t>The 14th pointer: double indirect pointer</a:t>
            </a:r>
          </a:p>
          <a:p>
            <a:pPr lvl="2"/>
            <a:r>
              <a:rPr lang="en-US" altLang="ko-KR" dirty="0"/>
              <a:t>The 15th pointer: triple indirect pointer</a:t>
            </a:r>
          </a:p>
          <a:p>
            <a:pPr lvl="2"/>
            <a:endParaRPr lang="en-US" altLang="ko-KR" dirty="0"/>
          </a:p>
          <a:p>
            <a:r>
              <a:rPr lang="en-US" altLang="ko-KR" dirty="0"/>
              <a:t>Benefits</a:t>
            </a:r>
          </a:p>
          <a:p>
            <a:pPr lvl="1"/>
            <a:r>
              <a:rPr lang="en-US" altLang="ko-KR" dirty="0"/>
              <a:t>Fixed-size i-node structure, but supports arbitrary file sizes</a:t>
            </a:r>
          </a:p>
          <a:p>
            <a:pPr lvl="1"/>
            <a:r>
              <a:rPr lang="en-US" altLang="ko-KR" dirty="0"/>
              <a:t>Allows to store data in noncontiguous blocks</a:t>
            </a:r>
          </a:p>
          <a:p>
            <a:pPr lvl="1"/>
            <a:r>
              <a:rPr lang="en-US" altLang="ko-KR" dirty="0"/>
              <a:t>For small files, they are accessed quickly through direct pointers</a:t>
            </a:r>
          </a:p>
          <a:p>
            <a:pPr lvl="1"/>
            <a:r>
              <a:rPr lang="en-US" altLang="ko-KR" dirty="0"/>
              <a:t>Allows enormous file sizes: 4TB</a:t>
            </a:r>
          </a:p>
        </p:txBody>
      </p:sp>
    </p:spTree>
    <p:extLst>
      <p:ext uri="{BB962C8B-B14F-4D97-AF65-F5344CB8AC3E}">
        <p14:creationId xmlns:p14="http://schemas.microsoft.com/office/powerpoint/2010/main" val="4153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Structure for File Handling</a:t>
            </a:r>
          </a:p>
        </p:txBody>
      </p:sp>
      <p:pic>
        <p:nvPicPr>
          <p:cNvPr id="9" name="Picture 2" descr="mage result for file descriptor table">
            <a:extLst>
              <a:ext uri="{FF2B5EF4-FFF2-40B4-BE49-F238E27FC236}">
                <a16:creationId xmlns:a16="http://schemas.microsoft.com/office/drawing/2014/main" id="{BA58535C-FDE6-5F44-9059-307A28C5E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05" y="1621690"/>
            <a:ext cx="5157395" cy="41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0A824-527B-8141-BEF1-170178FDC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D8171BE-3134-B349-923B-30843C4BD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3681805" cy="5257800"/>
          </a:xfrm>
        </p:spPr>
        <p:txBody>
          <a:bodyPr/>
          <a:lstStyle/>
          <a:p>
            <a:r>
              <a:rPr lang="en-US" altLang="ko-KR" sz="2000" b="1" dirty="0"/>
              <a:t>File descriptor table</a:t>
            </a:r>
          </a:p>
          <a:p>
            <a:pPr lvl="1"/>
            <a:r>
              <a:rPr lang="en-US" altLang="ko-KR" sz="1800" dirty="0"/>
              <a:t>per-process</a:t>
            </a:r>
          </a:p>
          <a:p>
            <a:pPr lvl="1"/>
            <a:r>
              <a:rPr lang="en-US" sz="1800"/>
              <a:t>contains a pointer to a file table entry </a:t>
            </a:r>
          </a:p>
          <a:p>
            <a:r>
              <a:rPr lang="en-US" altLang="ko-KR" sz="2000" b="1" dirty="0"/>
              <a:t>File table</a:t>
            </a:r>
          </a:p>
          <a:p>
            <a:pPr lvl="1"/>
            <a:r>
              <a:rPr lang="en-US" altLang="ko-KR" sz="1800" dirty="0"/>
              <a:t>per-system</a:t>
            </a:r>
          </a:p>
          <a:p>
            <a:pPr lvl="1"/>
            <a:r>
              <a:rPr lang="en-US" sz="1800"/>
              <a:t>the number of File descriptors pointing to this entry</a:t>
            </a:r>
            <a:endParaRPr lang="en-US" altLang="ko-KR" sz="1800" dirty="0"/>
          </a:p>
          <a:p>
            <a:pPr lvl="1"/>
            <a:r>
              <a:rPr lang="en-US" sz="1800"/>
              <a:t>contains</a:t>
            </a:r>
          </a:p>
          <a:p>
            <a:pPr lvl="2"/>
            <a:r>
              <a:rPr lang="en-US" sz="1600"/>
              <a:t>a pointer to the inode</a:t>
            </a:r>
          </a:p>
          <a:p>
            <a:pPr lvl="2"/>
            <a:r>
              <a:rPr lang="en-US" sz="1600"/>
              <a:t>file position</a:t>
            </a:r>
          </a:p>
          <a:p>
            <a:pPr lvl="2"/>
            <a:r>
              <a:rPr lang="en-US" altLang="ko-KR" sz="1600" dirty="0"/>
              <a:t>Access mode (read or write)</a:t>
            </a:r>
          </a:p>
          <a:p>
            <a:r>
              <a:rPr lang="en-US" altLang="ko-KR" sz="2000" b="1" dirty="0"/>
              <a:t>inode table</a:t>
            </a:r>
          </a:p>
          <a:p>
            <a:pPr lvl="1"/>
            <a:r>
              <a:rPr lang="en-US" altLang="ko-KR" sz="1800" dirty="0"/>
              <a:t>per-file</a:t>
            </a:r>
          </a:p>
          <a:p>
            <a:pPr lvl="1"/>
            <a:r>
              <a:rPr lang="en-US" altLang="ko-KR" sz="1800" dirty="0"/>
              <a:t>contains inode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F2A422-81FB-8A4C-9EE1-A08AE7B7F482}"/>
              </a:ext>
            </a:extLst>
          </p:cNvPr>
          <p:cNvSpPr/>
          <p:nvPr/>
        </p:nvSpPr>
        <p:spPr bwMode="auto">
          <a:xfrm>
            <a:off x="6640158" y="1981200"/>
            <a:ext cx="914400" cy="24384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AB3CE-8EF1-7F4D-9A53-5D4ACCD3CD6D}"/>
              </a:ext>
            </a:extLst>
          </p:cNvPr>
          <p:cNvSpPr/>
          <p:nvPr/>
        </p:nvSpPr>
        <p:spPr bwMode="auto">
          <a:xfrm>
            <a:off x="6644640" y="4420922"/>
            <a:ext cx="914400" cy="45587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CADCB-47CF-6244-BFB9-47FBC4D986CC}"/>
              </a:ext>
            </a:extLst>
          </p:cNvPr>
          <p:cNvSpPr/>
          <p:nvPr/>
        </p:nvSpPr>
        <p:spPr bwMode="auto">
          <a:xfrm>
            <a:off x="6649122" y="4876800"/>
            <a:ext cx="914400" cy="45587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09278-FEC1-AC46-AF92-DF7D01E685B4}"/>
              </a:ext>
            </a:extLst>
          </p:cNvPr>
          <p:cNvSpPr/>
          <p:nvPr/>
        </p:nvSpPr>
        <p:spPr bwMode="auto">
          <a:xfrm>
            <a:off x="6640158" y="5332678"/>
            <a:ext cx="914400" cy="45587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BEBA83-1BB7-0F42-945F-3C1D2DF91F3A}"/>
              </a:ext>
            </a:extLst>
          </p:cNvPr>
          <p:cNvSpPr/>
          <p:nvPr/>
        </p:nvSpPr>
        <p:spPr bwMode="auto">
          <a:xfrm>
            <a:off x="6640158" y="5793844"/>
            <a:ext cx="914400" cy="45587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0DEEEE-EC97-3044-A0F3-7EF29C4304DC}"/>
              </a:ext>
            </a:extLst>
          </p:cNvPr>
          <p:cNvSpPr/>
          <p:nvPr/>
        </p:nvSpPr>
        <p:spPr bwMode="auto">
          <a:xfrm>
            <a:off x="6640158" y="6249722"/>
            <a:ext cx="914400" cy="45587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88AD20-C929-6C49-B112-B9417D2BC4F7}"/>
              </a:ext>
            </a:extLst>
          </p:cNvPr>
          <p:cNvSpPr/>
          <p:nvPr/>
        </p:nvSpPr>
        <p:spPr>
          <a:xfrm>
            <a:off x="4243892" y="914400"/>
            <a:ext cx="106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File descriptor table</a:t>
            </a:r>
            <a:endParaRPr lang="en-US" sz="14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A80BFE-56FC-7949-BE8B-DA219297B60D}"/>
              </a:ext>
            </a:extLst>
          </p:cNvPr>
          <p:cNvSpPr/>
          <p:nvPr/>
        </p:nvSpPr>
        <p:spPr>
          <a:xfrm>
            <a:off x="5310692" y="1099065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File Table</a:t>
            </a:r>
            <a:endParaRPr lang="en-US" sz="1400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1BC73F-7116-FD47-8F4F-8E9FB5C1E04D}"/>
              </a:ext>
            </a:extLst>
          </p:cNvPr>
          <p:cNvSpPr/>
          <p:nvPr/>
        </p:nvSpPr>
        <p:spPr>
          <a:xfrm>
            <a:off x="6580692" y="1083379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inode table</a:t>
            </a:r>
            <a:endParaRPr lang="en-US" sz="14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C16C5-2197-2E4B-84B1-DAA22961080B}"/>
              </a:ext>
            </a:extLst>
          </p:cNvPr>
          <p:cNvSpPr/>
          <p:nvPr/>
        </p:nvSpPr>
        <p:spPr>
          <a:xfrm>
            <a:off x="7926892" y="1099065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Disk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7358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Objectives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Ideas and Skills</a:t>
            </a:r>
          </a:p>
          <a:p>
            <a:pPr lvl="1"/>
            <a:r>
              <a:rPr lang="en-US" altLang="ko-KR" dirty="0"/>
              <a:t>User’s view of the Unix file system tree</a:t>
            </a:r>
          </a:p>
          <a:p>
            <a:pPr lvl="1"/>
            <a:r>
              <a:rPr lang="en-US" altLang="ko-KR" dirty="0"/>
              <a:t>Internal structure of Unix file system: </a:t>
            </a:r>
            <a:r>
              <a:rPr lang="en-US" altLang="ko-KR" dirty="0" err="1"/>
              <a:t>inodes</a:t>
            </a:r>
            <a:r>
              <a:rPr lang="en-US" altLang="ko-KR" dirty="0"/>
              <a:t> and data blocks</a:t>
            </a:r>
          </a:p>
          <a:p>
            <a:pPr lvl="1"/>
            <a:r>
              <a:rPr lang="en-US" altLang="ko-KR" dirty="0"/>
              <a:t>How directories are connected</a:t>
            </a:r>
          </a:p>
          <a:p>
            <a:pPr lvl="1"/>
            <a:r>
              <a:rPr lang="en-US" altLang="ko-KR" dirty="0"/>
              <a:t>Hard links, symbolic links: ideas and system calls</a:t>
            </a:r>
          </a:p>
          <a:p>
            <a:pPr lvl="1"/>
            <a:r>
              <a:rPr lang="en-US" altLang="ko-KR" dirty="0"/>
              <a:t>How </a:t>
            </a:r>
            <a:r>
              <a:rPr lang="en-US" altLang="ko-KR" dirty="0" err="1"/>
              <a:t>pwd</a:t>
            </a:r>
            <a:r>
              <a:rPr lang="en-US" altLang="ko-KR" dirty="0"/>
              <a:t> works</a:t>
            </a:r>
          </a:p>
          <a:p>
            <a:pPr lvl="1"/>
            <a:r>
              <a:rPr lang="en-US" altLang="ko-KR" dirty="0"/>
              <a:t>Mounting file systems</a:t>
            </a:r>
          </a:p>
          <a:p>
            <a:r>
              <a:rPr lang="en-US" altLang="ko-KR" dirty="0"/>
              <a:t>System Calls and Functions</a:t>
            </a:r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, </a:t>
            </a:r>
            <a:r>
              <a:rPr lang="en-US" altLang="ko-KR" dirty="0" err="1"/>
              <a:t>rmdir</a:t>
            </a:r>
            <a:r>
              <a:rPr lang="en-US" altLang="ko-KR" dirty="0"/>
              <a:t>, </a:t>
            </a:r>
            <a:r>
              <a:rPr lang="en-US" altLang="ko-KR" dirty="0" err="1"/>
              <a:t>chdir</a:t>
            </a:r>
            <a:endParaRPr lang="en-US" altLang="ko-KR" dirty="0"/>
          </a:p>
          <a:p>
            <a:pPr lvl="1"/>
            <a:r>
              <a:rPr lang="en-US" altLang="ko-KR" dirty="0"/>
              <a:t>link, unlink, rename, </a:t>
            </a:r>
            <a:r>
              <a:rPr lang="en-US" altLang="ko-KR" dirty="0" err="1"/>
              <a:t>symlink</a:t>
            </a:r>
            <a:endParaRPr lang="en-US" altLang="ko-KR" dirty="0"/>
          </a:p>
          <a:p>
            <a:r>
              <a:rPr lang="en-US" altLang="ko-KR" dirty="0"/>
              <a:t>Commands</a:t>
            </a:r>
          </a:p>
          <a:p>
            <a:pPr lvl="1"/>
            <a:r>
              <a:rPr lang="en-US" altLang="ko-KR" dirty="0" err="1"/>
              <a:t>pwd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830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Structure for File Handling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D8171BE-3134-B349-923B-30843C4B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When a process opens a file twice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0A824-527B-8141-BEF1-170178FDC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C58D-D633-0148-9592-59EC29FFD9AF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77B718-FB6A-384A-B848-FDE856C457A4}"/>
              </a:ext>
            </a:extLst>
          </p:cNvPr>
          <p:cNvGrpSpPr/>
          <p:nvPr/>
        </p:nvGrpSpPr>
        <p:grpSpPr>
          <a:xfrm>
            <a:off x="901061" y="3359312"/>
            <a:ext cx="1270000" cy="838200"/>
            <a:chOff x="762000" y="1905000"/>
            <a:chExt cx="1371600" cy="11443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0AB8E3-675C-A54E-95D4-23211F92B9D0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File descriptor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DE3232-4366-5741-B1B9-3CF54514676A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534773-3D82-7A4A-954F-D8D0EAF82630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6B34B94-BB23-3447-81F7-AB2CA8D3DA23}"/>
              </a:ext>
            </a:extLst>
          </p:cNvPr>
          <p:cNvSpPr/>
          <p:nvPr/>
        </p:nvSpPr>
        <p:spPr>
          <a:xfrm>
            <a:off x="1007423" y="2555631"/>
            <a:ext cx="106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File descriptor table</a:t>
            </a:r>
            <a:endParaRPr lang="en-US" sz="1400" b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F623A-DFEC-DC49-94EB-6D649E302515}"/>
              </a:ext>
            </a:extLst>
          </p:cNvPr>
          <p:cNvSpPr/>
          <p:nvPr/>
        </p:nvSpPr>
        <p:spPr>
          <a:xfrm>
            <a:off x="5509573" y="2633014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inode table</a:t>
            </a:r>
            <a:endParaRPr lang="en-US" sz="1400" b="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1C234C-4EA7-134A-967B-4390B45D6F4E}"/>
              </a:ext>
            </a:extLst>
          </p:cNvPr>
          <p:cNvGrpSpPr/>
          <p:nvPr/>
        </p:nvGrpSpPr>
        <p:grpSpPr>
          <a:xfrm>
            <a:off x="3141023" y="3358828"/>
            <a:ext cx="1270000" cy="838200"/>
            <a:chOff x="762000" y="1905000"/>
            <a:chExt cx="1371600" cy="11443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6843DF-73EC-DC4C-B978-4DB7FD7E1468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File description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D1ABA1-5F30-2344-809F-2F9894926B6B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99780A-1BE8-E54B-9EDB-B487CB638DB6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F9DAE-C8CD-5E46-977A-7BFCE150953D}"/>
              </a:ext>
            </a:extLst>
          </p:cNvPr>
          <p:cNvGrpSpPr/>
          <p:nvPr/>
        </p:nvGrpSpPr>
        <p:grpSpPr>
          <a:xfrm>
            <a:off x="3141023" y="4191000"/>
            <a:ext cx="1270000" cy="838200"/>
            <a:chOff x="762000" y="1905000"/>
            <a:chExt cx="1371600" cy="11443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39ECC1-4979-704B-90C6-FA32296D403B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07946-7F9B-BD45-A92B-BF20C0CFB523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B4A50B-B4FA-D94F-B4CF-5287F04FE4CB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2B7902-D310-3249-B5E3-F244DA2FC08A}"/>
              </a:ext>
            </a:extLst>
          </p:cNvPr>
          <p:cNvGrpSpPr/>
          <p:nvPr/>
        </p:nvGrpSpPr>
        <p:grpSpPr>
          <a:xfrm>
            <a:off x="5363523" y="3359312"/>
            <a:ext cx="1282700" cy="838200"/>
            <a:chOff x="762000" y="1905000"/>
            <a:chExt cx="1371600" cy="114432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FFE88D8-2C38-504D-8F53-87262093DB2E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inode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E013A6-AA3C-D845-8C0C-0542ED6F9844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D56B77-F7EC-3845-9851-D4DB4723766F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B2E284A-B048-234A-B716-76FCCC1FEB81}"/>
              </a:ext>
            </a:extLst>
          </p:cNvPr>
          <p:cNvSpPr/>
          <p:nvPr/>
        </p:nvSpPr>
        <p:spPr>
          <a:xfrm>
            <a:off x="3280723" y="2589907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Open File Table</a:t>
            </a:r>
            <a:endParaRPr lang="en-US" sz="1400" b="1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0D6A16D-043A-054F-8F42-2880D97B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723" y="3156234"/>
            <a:ext cx="783277" cy="10584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CED11-ECF1-FF4B-A967-D7B54E3826D2}"/>
              </a:ext>
            </a:extLst>
          </p:cNvPr>
          <p:cNvCxnSpPr>
            <a:stCxn id="20" idx="3"/>
            <a:endCxn id="38" idx="1"/>
          </p:cNvCxnSpPr>
          <p:nvPr/>
        </p:nvCxnSpPr>
        <p:spPr bwMode="auto">
          <a:xfrm>
            <a:off x="2171061" y="3498851"/>
            <a:ext cx="969962" cy="8316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79022C-8ECC-CC48-AAE0-38B32FD51DA3}"/>
              </a:ext>
            </a:extLst>
          </p:cNvPr>
          <p:cNvCxnSpPr>
            <a:stCxn id="38" idx="3"/>
            <a:endCxn id="42" idx="1"/>
          </p:cNvCxnSpPr>
          <p:nvPr/>
        </p:nvCxnSpPr>
        <p:spPr bwMode="auto">
          <a:xfrm flipV="1">
            <a:off x="4411023" y="3498851"/>
            <a:ext cx="952500" cy="8316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BA589F-BF16-B446-9322-F56CF4D3165C}"/>
              </a:ext>
            </a:extLst>
          </p:cNvPr>
          <p:cNvCxnSpPr>
            <a:endCxn id="47" idx="1"/>
          </p:cNvCxnSpPr>
          <p:nvPr/>
        </p:nvCxnSpPr>
        <p:spPr bwMode="auto">
          <a:xfrm>
            <a:off x="6633523" y="3506331"/>
            <a:ext cx="965200" cy="17914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99461-1280-844E-BC33-DA4C9B12F14E}"/>
              </a:ext>
            </a:extLst>
          </p:cNvPr>
          <p:cNvSpPr/>
          <p:nvPr/>
        </p:nvSpPr>
        <p:spPr bwMode="auto">
          <a:xfrm>
            <a:off x="901061" y="4198077"/>
            <a:ext cx="1270000" cy="27907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66C4EC-3524-5A4D-A3AF-E209BCCD48C0}"/>
              </a:ext>
            </a:extLst>
          </p:cNvPr>
          <p:cNvCxnSpPr>
            <a:endCxn id="39" idx="1"/>
          </p:cNvCxnSpPr>
          <p:nvPr/>
        </p:nvCxnSpPr>
        <p:spPr bwMode="auto">
          <a:xfrm>
            <a:off x="2171061" y="4337615"/>
            <a:ext cx="969962" cy="27297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79B08-2820-C049-A352-B465775C9E2C}"/>
              </a:ext>
            </a:extLst>
          </p:cNvPr>
          <p:cNvCxnSpPr/>
          <p:nvPr/>
        </p:nvCxnSpPr>
        <p:spPr bwMode="auto">
          <a:xfrm flipV="1">
            <a:off x="4402292" y="3558051"/>
            <a:ext cx="973931" cy="1079215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025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Structure for File Handling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D8171BE-3134-B349-923B-30843C4B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When two processes open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0A824-527B-8141-BEF1-170178FDC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C58D-D633-0148-9592-59EC29FFD9AF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77B718-FB6A-384A-B848-FDE856C457A4}"/>
              </a:ext>
            </a:extLst>
          </p:cNvPr>
          <p:cNvGrpSpPr/>
          <p:nvPr/>
        </p:nvGrpSpPr>
        <p:grpSpPr>
          <a:xfrm>
            <a:off x="901061" y="3089681"/>
            <a:ext cx="1270000" cy="838200"/>
            <a:chOff x="762000" y="1905000"/>
            <a:chExt cx="1371600" cy="11443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0AB8E3-675C-A54E-95D4-23211F92B9D0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File descriptor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DE3232-4366-5741-B1B9-3CF54514676A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534773-3D82-7A4A-954F-D8D0EAF82630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6B34B94-BB23-3447-81F7-AB2CA8D3DA23}"/>
              </a:ext>
            </a:extLst>
          </p:cNvPr>
          <p:cNvSpPr/>
          <p:nvPr/>
        </p:nvSpPr>
        <p:spPr>
          <a:xfrm>
            <a:off x="1007423" y="2286000"/>
            <a:ext cx="1066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File descriptor table</a:t>
            </a:r>
            <a:endParaRPr lang="en-US" sz="1400" b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F623A-DFEC-DC49-94EB-6D649E302515}"/>
              </a:ext>
            </a:extLst>
          </p:cNvPr>
          <p:cNvSpPr/>
          <p:nvPr/>
        </p:nvSpPr>
        <p:spPr>
          <a:xfrm>
            <a:off x="5509573" y="2363383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inode table</a:t>
            </a:r>
            <a:endParaRPr lang="en-US" sz="1400" b="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1C234C-4EA7-134A-967B-4390B45D6F4E}"/>
              </a:ext>
            </a:extLst>
          </p:cNvPr>
          <p:cNvGrpSpPr/>
          <p:nvPr/>
        </p:nvGrpSpPr>
        <p:grpSpPr>
          <a:xfrm>
            <a:off x="3141023" y="3089197"/>
            <a:ext cx="1270000" cy="838200"/>
            <a:chOff x="762000" y="1905000"/>
            <a:chExt cx="1371600" cy="11443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6843DF-73EC-DC4C-B978-4DB7FD7E1468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File description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ED1ABA1-5F30-2344-809F-2F9894926B6B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99780A-1BE8-E54B-9EDB-B487CB638DB6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BF9DAE-C8CD-5E46-977A-7BFCE150953D}"/>
              </a:ext>
            </a:extLst>
          </p:cNvPr>
          <p:cNvGrpSpPr/>
          <p:nvPr/>
        </p:nvGrpSpPr>
        <p:grpSpPr>
          <a:xfrm>
            <a:off x="3141023" y="3921369"/>
            <a:ext cx="1270000" cy="838200"/>
            <a:chOff x="762000" y="1905000"/>
            <a:chExt cx="1371600" cy="11443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39ECC1-4979-704B-90C6-FA32296D403B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07946-7F9B-BD45-A92B-BF20C0CFB523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B4A50B-B4FA-D94F-B4CF-5287F04FE4CB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2B7902-D310-3249-B5E3-F244DA2FC08A}"/>
              </a:ext>
            </a:extLst>
          </p:cNvPr>
          <p:cNvGrpSpPr/>
          <p:nvPr/>
        </p:nvGrpSpPr>
        <p:grpSpPr>
          <a:xfrm>
            <a:off x="5363523" y="3089681"/>
            <a:ext cx="1282700" cy="838200"/>
            <a:chOff x="762000" y="1905000"/>
            <a:chExt cx="1371600" cy="114432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FFE88D8-2C38-504D-8F53-87262093DB2E}"/>
                </a:ext>
              </a:extLst>
            </p:cNvPr>
            <p:cNvSpPr/>
            <p:nvPr/>
          </p:nvSpPr>
          <p:spPr bwMode="auto">
            <a:xfrm>
              <a:off x="762000" y="1905000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r>
                <a: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inode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E013A6-AA3C-D845-8C0C-0542ED6F9844}"/>
                </a:ext>
              </a:extLst>
            </p:cNvPr>
            <p:cNvSpPr/>
            <p:nvPr/>
          </p:nvSpPr>
          <p:spPr bwMode="auto">
            <a:xfrm>
              <a:off x="762000" y="2287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D56B77-F7EC-3845-9851-D4DB4723766F}"/>
                </a:ext>
              </a:extLst>
            </p:cNvPr>
            <p:cNvSpPr/>
            <p:nvPr/>
          </p:nvSpPr>
          <p:spPr bwMode="auto">
            <a:xfrm>
              <a:off x="762000" y="2668322"/>
              <a:ext cx="1371600" cy="381000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B2E284A-B048-234A-B716-76FCCC1FEB81}"/>
              </a:ext>
            </a:extLst>
          </p:cNvPr>
          <p:cNvSpPr/>
          <p:nvPr/>
        </p:nvSpPr>
        <p:spPr>
          <a:xfrm>
            <a:off x="3280723" y="2320276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Open File Table</a:t>
            </a:r>
            <a:endParaRPr lang="en-US" sz="1400" b="1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0D6A16D-043A-054F-8F42-2880D97B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723" y="2886603"/>
            <a:ext cx="783277" cy="1058482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2CED11-ECF1-FF4B-A967-D7B54E3826D2}"/>
              </a:ext>
            </a:extLst>
          </p:cNvPr>
          <p:cNvCxnSpPr>
            <a:stCxn id="20" idx="3"/>
            <a:endCxn id="38" idx="1"/>
          </p:cNvCxnSpPr>
          <p:nvPr/>
        </p:nvCxnSpPr>
        <p:spPr bwMode="auto">
          <a:xfrm>
            <a:off x="2171061" y="3229220"/>
            <a:ext cx="969962" cy="8316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A79022C-8ECC-CC48-AAE0-38B32FD51DA3}"/>
              </a:ext>
            </a:extLst>
          </p:cNvPr>
          <p:cNvCxnSpPr>
            <a:stCxn id="38" idx="3"/>
            <a:endCxn id="42" idx="1"/>
          </p:cNvCxnSpPr>
          <p:nvPr/>
        </p:nvCxnSpPr>
        <p:spPr bwMode="auto">
          <a:xfrm flipV="1">
            <a:off x="4411023" y="3229220"/>
            <a:ext cx="952500" cy="83168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BA589F-BF16-B446-9322-F56CF4D3165C}"/>
              </a:ext>
            </a:extLst>
          </p:cNvPr>
          <p:cNvCxnSpPr>
            <a:endCxn id="47" idx="1"/>
          </p:cNvCxnSpPr>
          <p:nvPr/>
        </p:nvCxnSpPr>
        <p:spPr bwMode="auto">
          <a:xfrm>
            <a:off x="6633523" y="3236700"/>
            <a:ext cx="965200" cy="17914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5599461-1280-844E-BC33-DA4C9B12F14E}"/>
              </a:ext>
            </a:extLst>
          </p:cNvPr>
          <p:cNvSpPr/>
          <p:nvPr/>
        </p:nvSpPr>
        <p:spPr bwMode="auto">
          <a:xfrm>
            <a:off x="901061" y="3928446"/>
            <a:ext cx="1270000" cy="279077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66C4EC-3524-5A4D-A3AF-E209BCCD48C0}"/>
              </a:ext>
            </a:extLst>
          </p:cNvPr>
          <p:cNvCxnSpPr>
            <a:stCxn id="45" idx="3"/>
            <a:endCxn id="39" idx="1"/>
          </p:cNvCxnSpPr>
          <p:nvPr/>
        </p:nvCxnSpPr>
        <p:spPr bwMode="auto">
          <a:xfrm flipV="1">
            <a:off x="2171061" y="4340954"/>
            <a:ext cx="969962" cy="42996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079B08-2820-C049-A352-B465775C9E2C}"/>
              </a:ext>
            </a:extLst>
          </p:cNvPr>
          <p:cNvCxnSpPr/>
          <p:nvPr/>
        </p:nvCxnSpPr>
        <p:spPr bwMode="auto">
          <a:xfrm flipV="1">
            <a:off x="4402292" y="3288420"/>
            <a:ext cx="973931" cy="1079215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FEAB403-3881-9B45-97F5-AF7EF6D66CF8}"/>
              </a:ext>
            </a:extLst>
          </p:cNvPr>
          <p:cNvGrpSpPr/>
          <p:nvPr/>
        </p:nvGrpSpPr>
        <p:grpSpPr>
          <a:xfrm>
            <a:off x="901061" y="4631376"/>
            <a:ext cx="1270000" cy="1117842"/>
            <a:chOff x="901061" y="4631376"/>
            <a:chExt cx="1270000" cy="11178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BE309BD-18E2-0147-81E1-9CC95A95B2ED}"/>
                </a:ext>
              </a:extLst>
            </p:cNvPr>
            <p:cNvGrpSpPr/>
            <p:nvPr/>
          </p:nvGrpSpPr>
          <p:grpSpPr>
            <a:xfrm>
              <a:off x="901061" y="4631376"/>
              <a:ext cx="1270000" cy="838200"/>
              <a:chOff x="762000" y="1905000"/>
              <a:chExt cx="1371600" cy="114432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2984F2-C33A-2B4F-A6D2-7ABAEF255656}"/>
                  </a:ext>
                </a:extLst>
              </p:cNvPr>
              <p:cNvSpPr/>
              <p:nvPr/>
            </p:nvSpPr>
            <p:spPr bwMode="auto">
              <a:xfrm>
                <a:off x="762000" y="1905000"/>
                <a:ext cx="1371600" cy="381000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r>
                  <a:rPr kumimoji="0" lang="en-US" sz="12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File descriptor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236C5B-4D9A-E84A-835E-5F9B4740E210}"/>
                  </a:ext>
                </a:extLst>
              </p:cNvPr>
              <p:cNvSpPr/>
              <p:nvPr/>
            </p:nvSpPr>
            <p:spPr bwMode="auto">
              <a:xfrm>
                <a:off x="762000" y="2287322"/>
                <a:ext cx="1371600" cy="381000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C4341E-7CFC-EC43-8061-24963F10E2E4}"/>
                  </a:ext>
                </a:extLst>
              </p:cNvPr>
              <p:cNvSpPr/>
              <p:nvPr/>
            </p:nvSpPr>
            <p:spPr bwMode="auto">
              <a:xfrm>
                <a:off x="762000" y="2668322"/>
                <a:ext cx="1371600" cy="381000"/>
              </a:xfrm>
              <a:prstGeom prst="rect">
                <a:avLst/>
              </a:prstGeom>
              <a:noFill/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anose="05000000000000000000" pitchFamily="2" charset="2"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BFE743-7A2A-3E49-B625-36340349E9FC}"/>
                </a:ext>
              </a:extLst>
            </p:cNvPr>
            <p:cNvSpPr/>
            <p:nvPr/>
          </p:nvSpPr>
          <p:spPr bwMode="auto">
            <a:xfrm>
              <a:off x="901061" y="5470141"/>
              <a:ext cx="1270000" cy="279077"/>
            </a:xfrm>
            <a:prstGeom prst="rect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66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Structure for File Handling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D8171BE-3134-B349-923B-30843C4BD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7315200" cy="5334000"/>
          </a:xfrm>
        </p:spPr>
        <p:txBody>
          <a:bodyPr/>
          <a:lstStyle/>
          <a:p>
            <a:r>
              <a:rPr lang="en-US" altLang="ko-KR" dirty="0"/>
              <a:t>When a process opens a file twice – exercise</a:t>
            </a:r>
            <a:br>
              <a:rPr lang="en-US" altLang="ko-KR" dirty="0"/>
            </a:br>
            <a:r>
              <a:rPr lang="en-US" altLang="ko-KR" sz="2000" dirty="0"/>
              <a:t>$ </a:t>
            </a:r>
            <a:r>
              <a:rPr lang="en-US" sz="2000"/>
              <a:t>echo 123456789 &gt; file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  $gcc file_ex.c –o file_ex</a:t>
            </a:r>
          </a:p>
          <a:p>
            <a:pPr marL="0" indent="0">
              <a:buNone/>
            </a:pPr>
            <a:r>
              <a:rPr lang="en-US" sz="2000"/>
              <a:t>  $./file_ex file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</a:p>
          <a:p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0A824-527B-8141-BEF1-170178FDC1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C58D-D633-0148-9592-59EC29FFD9AF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D4040-F7C2-5B47-9257-3EE114C88802}"/>
              </a:ext>
            </a:extLst>
          </p:cNvPr>
          <p:cNvSpPr txBox="1"/>
          <p:nvPr/>
        </p:nvSpPr>
        <p:spPr>
          <a:xfrm>
            <a:off x="-152400" y="204470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DED78-259D-584D-AB1D-DC9C2A3DDE6F}"/>
              </a:ext>
            </a:extLst>
          </p:cNvPr>
          <p:cNvSpPr/>
          <p:nvPr/>
        </p:nvSpPr>
        <p:spPr bwMode="auto">
          <a:xfrm>
            <a:off x="3930069" y="1447800"/>
            <a:ext cx="5105400" cy="54102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/>
              <a:t>#include "unistd.h"</a:t>
            </a:r>
          </a:p>
          <a:p>
            <a:r>
              <a:rPr lang="en-US" sz="1100"/>
              <a:t> #include "fcntl.h"</a:t>
            </a:r>
          </a:p>
          <a:p>
            <a:r>
              <a:rPr lang="en-US" sz="1100"/>
              <a:t> #include "stdio.h"</a:t>
            </a:r>
          </a:p>
          <a:p>
            <a:r>
              <a:rPr lang="en-US" sz="1100"/>
              <a:t> int main(int argc,char **argv)</a:t>
            </a:r>
          </a:p>
          <a:p>
            <a:r>
              <a:rPr lang="en-US" sz="1100"/>
              <a:t> {</a:t>
            </a:r>
          </a:p>
          <a:p>
            <a:r>
              <a:rPr lang="en-US" sz="1100"/>
              <a:t>     int fd1 = 0, fd2=0;</a:t>
            </a:r>
          </a:p>
          <a:p>
            <a:r>
              <a:rPr lang="en-US" sz="1100"/>
              <a:t>     char buf[10+1]="";</a:t>
            </a:r>
          </a:p>
          <a:p>
            <a:r>
              <a:rPr lang="en-US" sz="1100"/>
              <a:t>     if(argc != 2) {</a:t>
            </a:r>
          </a:p>
          <a:p>
            <a:r>
              <a:rPr lang="en-US" sz="1100"/>
              <a:t>         fprintf(stderr,"usage: %s [file name]\n",argv[0]);</a:t>
            </a:r>
          </a:p>
          <a:p>
            <a:r>
              <a:rPr lang="en-US" sz="1100"/>
              <a:t>         return 1;</a:t>
            </a:r>
          </a:p>
          <a:p>
            <a:r>
              <a:rPr lang="en-US" sz="1100"/>
              <a:t>     }</a:t>
            </a:r>
          </a:p>
          <a:p>
            <a:r>
              <a:rPr lang="en-US" sz="1100"/>
              <a:t>     fd1= open(argv[1],O_RDONLY);</a:t>
            </a:r>
          </a:p>
          <a:p>
            <a:r>
              <a:rPr lang="en-US" sz="1100"/>
              <a:t>     if(fd1 == -1){</a:t>
            </a:r>
          </a:p>
          <a:p>
            <a:r>
              <a:rPr lang="en-US" sz="1100"/>
              <a:t>       perror("failed open ");</a:t>
            </a:r>
          </a:p>
          <a:p>
            <a:r>
              <a:rPr lang="en-US" sz="1100"/>
              <a:t>       return 1;</a:t>
            </a:r>
          </a:p>
          <a:p>
            <a:r>
              <a:rPr lang="en-US" sz="1100"/>
              <a:t>     }</a:t>
            </a:r>
          </a:p>
          <a:p>
            <a:r>
              <a:rPr lang="en-US" sz="1100"/>
              <a:t>     fd2= open(argv[1],O_RDONLY);</a:t>
            </a:r>
          </a:p>
          <a:p>
            <a:r>
              <a:rPr lang="en-US" sz="1100"/>
              <a:t>     if(fd2 == -1){</a:t>
            </a:r>
          </a:p>
          <a:p>
            <a:r>
              <a:rPr lang="en-US" sz="1100"/>
              <a:t>       perror("failed open 2");</a:t>
            </a:r>
          </a:p>
          <a:p>
            <a:r>
              <a:rPr lang="en-US" sz="1100"/>
              <a:t>       return 1;</a:t>
            </a:r>
          </a:p>
          <a:p>
            <a:r>
              <a:rPr lang="en-US" sz="1100"/>
              <a:t>     }</a:t>
            </a:r>
          </a:p>
          <a:p>
            <a:r>
              <a:rPr lang="en-US" sz="1100"/>
              <a:t> </a:t>
            </a:r>
          </a:p>
          <a:p>
            <a:r>
              <a:rPr lang="en-US" sz="1100"/>
              <a:t>     read(fd1,buf,4);</a:t>
            </a:r>
          </a:p>
          <a:p>
            <a:r>
              <a:rPr lang="en-US" sz="1100"/>
              <a:t>     printf("fd1:%s\n",buf);</a:t>
            </a:r>
          </a:p>
          <a:p>
            <a:r>
              <a:rPr lang="en-US" sz="1100"/>
              <a:t>     read(fd2,buf,4);</a:t>
            </a:r>
          </a:p>
          <a:p>
            <a:r>
              <a:rPr lang="en-US" sz="1100"/>
              <a:t>     printf("fd2:%s\n",buf);</a:t>
            </a:r>
          </a:p>
          <a:p>
            <a:r>
              <a:rPr lang="en-US" sz="1100"/>
              <a:t>     read(fd1,buf,4);</a:t>
            </a:r>
          </a:p>
          <a:p>
            <a:r>
              <a:rPr lang="en-US" sz="1100"/>
              <a:t>     printf("fd1:%s\n",buf);</a:t>
            </a:r>
          </a:p>
          <a:p>
            <a:r>
              <a:rPr lang="en-US" sz="1100"/>
              <a:t>     close(fd1);</a:t>
            </a:r>
          </a:p>
          <a:p>
            <a:r>
              <a:rPr lang="en-US" sz="1100"/>
              <a:t>     close(fd2);</a:t>
            </a:r>
          </a:p>
          <a:p>
            <a:r>
              <a:rPr lang="en-US" sz="1100"/>
              <a:t>     return 0;</a:t>
            </a:r>
          </a:p>
          <a:p>
            <a:r>
              <a:rPr lang="en-US" sz="1100"/>
              <a:t> 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8FE52-0CE3-DA4C-98A7-16F6FEF261CD}"/>
              </a:ext>
            </a:extLst>
          </p:cNvPr>
          <p:cNvSpPr/>
          <p:nvPr/>
        </p:nvSpPr>
        <p:spPr>
          <a:xfrm>
            <a:off x="7915974" y="1183501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file_ex.c</a:t>
            </a:r>
          </a:p>
        </p:txBody>
      </p:sp>
    </p:spTree>
    <p:extLst>
      <p:ext uri="{BB962C8B-B14F-4D97-AF65-F5344CB8AC3E}">
        <p14:creationId xmlns:p14="http://schemas.microsoft.com/office/powerpoint/2010/main" val="3505287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4.2 User's View of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4.3 Internal Structure of Unix File System</a:t>
            </a:r>
          </a:p>
          <a:p>
            <a:r>
              <a:rPr lang="en-US" altLang="ko-KR" dirty="0"/>
              <a:t>4.4 Understanding Directories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4.5 Writing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pwd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4.6 Multiple File Systems: A Tree of Trees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3294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19400"/>
            <a:ext cx="5791200" cy="37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Understanding Directory Structure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1981200"/>
          </a:xfrm>
        </p:spPr>
        <p:txBody>
          <a:bodyPr/>
          <a:lstStyle/>
          <a:p>
            <a:r>
              <a:rPr lang="en-US" altLang="ko-KR" dirty="0"/>
              <a:t>Users see the file system as a collection of directories, subdirectories, and files</a:t>
            </a:r>
          </a:p>
          <a:p>
            <a:r>
              <a:rPr lang="en-US" altLang="ko-KR" dirty="0"/>
              <a:t>Internally, a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directory</a:t>
            </a:r>
            <a:r>
              <a:rPr lang="en-US" altLang="ko-KR" dirty="0"/>
              <a:t> is a file that contains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filename</a:t>
            </a:r>
            <a:r>
              <a:rPr lang="en-US" altLang="ko-KR" dirty="0"/>
              <a:t> and </a:t>
            </a:r>
            <a:r>
              <a:rPr lang="en-US" altLang="ko-KR" dirty="0" err="1">
                <a:solidFill>
                  <a:schemeClr val="accent1">
                    <a:lumMod val="75000"/>
                  </a:schemeClr>
                </a:solidFill>
              </a:rPr>
              <a:t>inode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number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719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fill the </a:t>
            </a:r>
            <a:r>
              <a:rPr lang="en-US" dirty="0" err="1"/>
              <a:t>inode</a:t>
            </a:r>
            <a:r>
              <a:rPr lang="en-US" dirty="0"/>
              <a:t> number in the system view diagram.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25" y="2895602"/>
            <a:ext cx="4421175" cy="2964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translate from one diagram to the other?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86" y="2438400"/>
            <a:ext cx="4083890" cy="350520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573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7326"/>
            <a:ext cx="6172200" cy="473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translate from one diagram to the other?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fill the </a:t>
            </a:r>
            <a:r>
              <a:rPr lang="en-US" dirty="0" err="1"/>
              <a:t>inode</a:t>
            </a:r>
            <a:r>
              <a:rPr lang="en-US" dirty="0"/>
              <a:t> number in the system view diagram.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7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 Meaning of “A file is in a directory”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the system view, we see the directory contains an entry with filename “</a:t>
            </a:r>
            <a:r>
              <a:rPr lang="en-US" altLang="ko-KR" b="1" dirty="0"/>
              <a:t>y</a:t>
            </a:r>
            <a:r>
              <a:rPr lang="en-US" altLang="ko-KR" dirty="0"/>
              <a:t>” and </a:t>
            </a:r>
            <a:r>
              <a:rPr lang="en-US" altLang="ko-KR" dirty="0" err="1"/>
              <a:t>inode</a:t>
            </a:r>
            <a:r>
              <a:rPr lang="en-US" altLang="ko-KR" dirty="0"/>
              <a:t> number 491</a:t>
            </a:r>
          </a:p>
          <a:p>
            <a:r>
              <a:rPr lang="en-US" altLang="ko-KR" dirty="0"/>
              <a:t>“file </a:t>
            </a:r>
            <a:r>
              <a:rPr lang="en-US" altLang="ko-KR" b="1" dirty="0"/>
              <a:t>x</a:t>
            </a:r>
            <a:r>
              <a:rPr lang="en-US" altLang="ko-KR" dirty="0"/>
              <a:t> is in directory </a:t>
            </a:r>
            <a:r>
              <a:rPr lang="en-US" altLang="ko-KR" b="1" dirty="0"/>
              <a:t>a</a:t>
            </a:r>
            <a:r>
              <a:rPr lang="en-US" altLang="ko-KR" dirty="0"/>
              <a:t>” means,</a:t>
            </a:r>
          </a:p>
          <a:p>
            <a:pPr lvl="1"/>
            <a:r>
              <a:rPr lang="en-US" altLang="ko-KR" dirty="0"/>
              <a:t>there is a </a:t>
            </a:r>
            <a:r>
              <a:rPr lang="en-US" altLang="ko-KR" b="1" i="1" dirty="0">
                <a:solidFill>
                  <a:schemeClr val="tx2">
                    <a:lumMod val="75000"/>
                  </a:schemeClr>
                </a:solidFill>
              </a:rPr>
              <a:t>link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/>
              <a:t>to </a:t>
            </a:r>
            <a:r>
              <a:rPr lang="en-US" altLang="ko-KR" dirty="0" err="1"/>
              <a:t>inode</a:t>
            </a:r>
            <a:r>
              <a:rPr lang="en-US" altLang="ko-KR" dirty="0"/>
              <a:t> 402 in the directory called “</a:t>
            </a:r>
            <a:r>
              <a:rPr lang="en-US" altLang="ko-KR" b="1" dirty="0"/>
              <a:t>a”</a:t>
            </a:r>
            <a:r>
              <a:rPr lang="en-US" altLang="ko-KR" dirty="0"/>
              <a:t>, and the filename attached to that </a:t>
            </a:r>
            <a:r>
              <a:rPr lang="en-US" altLang="ko-KR" b="1" i="1" dirty="0"/>
              <a:t>link</a:t>
            </a:r>
            <a:r>
              <a:rPr lang="en-US" altLang="ko-KR" dirty="0"/>
              <a:t> is “</a:t>
            </a:r>
            <a:r>
              <a:rPr lang="en-US" altLang="ko-KR" b="1" dirty="0"/>
              <a:t>x</a:t>
            </a:r>
            <a:r>
              <a:rPr lang="en-US" altLang="ko-KR" dirty="0"/>
              <a:t>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6199"/>
            <a:ext cx="4726480" cy="23113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88909" y="3733800"/>
            <a:ext cx="4320153" cy="26161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2000" b="1" dirty="0"/>
              <a:t>In short, 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800" dirty="0"/>
              <a:t>Directories contain references to files, each of these reference is called a link.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800" dirty="0"/>
              <a:t>The content of the file are in data blocks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800" dirty="0"/>
              <a:t>The properties of the file are recorded in an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struct</a:t>
            </a:r>
            <a:r>
              <a:rPr lang="en-US" altLang="ko-KR" sz="1800" dirty="0"/>
              <a:t> in the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table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1800" dirty="0"/>
              <a:t>The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number and a name are stored in a directory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47890" y="5105400"/>
            <a:ext cx="33374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/>
              <a:t>865</a:t>
            </a:r>
            <a:endParaRPr lang="en-US" sz="70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20" name="직사각형 5"/>
          <p:cNvSpPr/>
          <p:nvPr/>
        </p:nvSpPr>
        <p:spPr bwMode="auto">
          <a:xfrm>
            <a:off x="2559797" y="5257800"/>
            <a:ext cx="716803" cy="104744"/>
          </a:xfrm>
          <a:prstGeom prst="rect">
            <a:avLst/>
          </a:prstGeom>
          <a:solidFill>
            <a:srgbClr val="FF000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 Meaning of “A directory contains a subdirectory”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directory called “</a:t>
            </a:r>
            <a:r>
              <a:rPr lang="en-US" altLang="ko-KR" b="1" dirty="0"/>
              <a:t>c</a:t>
            </a:r>
            <a:r>
              <a:rPr lang="en-US" altLang="ko-KR" dirty="0"/>
              <a:t>” is a subdirectory of the “</a:t>
            </a:r>
            <a:r>
              <a:rPr lang="en-US" altLang="ko-KR" b="1" dirty="0" err="1"/>
              <a:t>demodir</a:t>
            </a:r>
            <a:r>
              <a:rPr lang="en-US" altLang="ko-KR" dirty="0"/>
              <a:t>” directory </a:t>
            </a:r>
          </a:p>
          <a:p>
            <a:pPr lvl="1"/>
            <a:r>
              <a:rPr lang="en-US" altLang="ko-KR" dirty="0">
                <a:sym typeface="Wingdings"/>
              </a:rPr>
              <a:t> </a:t>
            </a:r>
            <a:r>
              <a:rPr lang="en-US" altLang="ko-KR" dirty="0"/>
              <a:t>means that </a:t>
            </a:r>
            <a:r>
              <a:rPr lang="en-US" altLang="ko-KR" dirty="0" err="1"/>
              <a:t>demodir</a:t>
            </a:r>
            <a:r>
              <a:rPr lang="en-US" altLang="ko-KR" dirty="0"/>
              <a:t> contains a link to the </a:t>
            </a:r>
            <a:r>
              <a:rPr lang="en-US" altLang="ko-KR" dirty="0" err="1"/>
              <a:t>inode</a:t>
            </a:r>
            <a:r>
              <a:rPr lang="en-US" altLang="ko-KR" dirty="0"/>
              <a:t> for that subdirectory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56" y="2971800"/>
            <a:ext cx="6149975" cy="31444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4101831" y="4009822"/>
            <a:ext cx="914400" cy="293527"/>
          </a:xfrm>
          <a:prstGeom prst="rect">
            <a:avLst/>
          </a:prstGeom>
          <a:solidFill>
            <a:srgbClr val="00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354585" y="4653735"/>
            <a:ext cx="973793" cy="165100"/>
          </a:xfrm>
          <a:prstGeom prst="rect">
            <a:avLst/>
          </a:prstGeom>
          <a:solidFill>
            <a:srgbClr val="FF000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936745" y="4644565"/>
            <a:ext cx="908273" cy="132640"/>
          </a:xfrm>
          <a:prstGeom prst="rect">
            <a:avLst/>
          </a:prstGeom>
          <a:solidFill>
            <a:srgbClr val="FF000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직사각형 6"/>
          <p:cNvSpPr/>
          <p:nvPr/>
        </p:nvSpPr>
        <p:spPr bwMode="auto">
          <a:xfrm>
            <a:off x="5279756" y="5593175"/>
            <a:ext cx="988401" cy="132640"/>
          </a:xfrm>
          <a:prstGeom prst="rect">
            <a:avLst/>
          </a:prstGeom>
          <a:solidFill>
            <a:srgbClr val="92D05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직사각형 6"/>
          <p:cNvSpPr/>
          <p:nvPr/>
        </p:nvSpPr>
        <p:spPr bwMode="auto">
          <a:xfrm>
            <a:off x="4936745" y="5077156"/>
            <a:ext cx="908273" cy="125591"/>
          </a:xfrm>
          <a:prstGeom prst="rect">
            <a:avLst/>
          </a:prstGeom>
          <a:solidFill>
            <a:srgbClr val="92D050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246632" y="3132659"/>
            <a:ext cx="3592568" cy="1521076"/>
            <a:chOff x="5246632" y="3132659"/>
            <a:chExt cx="3592568" cy="1521076"/>
          </a:xfrm>
        </p:grpSpPr>
        <p:sp>
          <p:nvSpPr>
            <p:cNvPr id="2" name="Rectangle 1"/>
            <p:cNvSpPr/>
            <p:nvPr/>
          </p:nvSpPr>
          <p:spPr>
            <a:xfrm>
              <a:off x="6630932" y="3132659"/>
              <a:ext cx="2208268" cy="1200329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r>
                <a:rPr lang="en-US" altLang="ko-KR" sz="1800" dirty="0"/>
                <a:t>Kernel installs an entry (.) for its own </a:t>
              </a:r>
              <a:r>
                <a:rPr lang="en-US" altLang="ko-KR" sz="1800" dirty="0" err="1"/>
                <a:t>inode</a:t>
              </a:r>
              <a:r>
                <a:rPr lang="en-US" altLang="ko-KR" sz="1800" dirty="0"/>
                <a:t> in every directory 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5246632" y="3657600"/>
              <a:ext cx="1384303" cy="99613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tx2">
                  <a:lumMod val="75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Rectangle 18"/>
          <p:cNvSpPr/>
          <p:nvPr/>
        </p:nvSpPr>
        <p:spPr>
          <a:xfrm>
            <a:off x="5016231" y="4736285"/>
            <a:ext cx="3962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/>
              <a:t>865</a:t>
            </a:r>
            <a:endParaRPr lang="en-US" sz="100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85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 Meaning of “A directory has a parent directory”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directory called “</a:t>
            </a:r>
            <a:r>
              <a:rPr lang="en-US" altLang="ko-KR" b="1" dirty="0"/>
              <a:t>d2</a:t>
            </a:r>
            <a:r>
              <a:rPr lang="en-US" altLang="ko-KR" dirty="0"/>
              <a:t>” has a parent directory </a:t>
            </a:r>
          </a:p>
          <a:p>
            <a:pPr lvl="1"/>
            <a:r>
              <a:rPr lang="en-US" altLang="ko-KR" dirty="0">
                <a:sym typeface="Wingdings"/>
              </a:rPr>
              <a:t> means that “</a:t>
            </a:r>
            <a:r>
              <a:rPr lang="en-US" altLang="ko-KR" b="1" dirty="0">
                <a:sym typeface="Wingdings"/>
              </a:rPr>
              <a:t>d2</a:t>
            </a:r>
            <a:r>
              <a:rPr lang="en-US" altLang="ko-KR" dirty="0">
                <a:sym typeface="Wingdings"/>
              </a:rPr>
              <a:t>” contains a link to the </a:t>
            </a:r>
            <a:r>
              <a:rPr lang="en-US" altLang="ko-KR" dirty="0" err="1">
                <a:sym typeface="Wingdings"/>
              </a:rPr>
              <a:t>inode</a:t>
            </a:r>
            <a:r>
              <a:rPr lang="en-US" altLang="ko-KR" dirty="0">
                <a:sym typeface="Wingdings"/>
              </a:rPr>
              <a:t> for the parent directory</a:t>
            </a:r>
            <a:endParaRPr lang="en-US" altLang="ko-KR" dirty="0"/>
          </a:p>
          <a:p>
            <a:pPr lvl="1"/>
            <a:r>
              <a:rPr lang="en-US" altLang="ko-KR" dirty="0"/>
              <a:t>A directory contains a link (</a:t>
            </a:r>
            <a:r>
              <a:rPr lang="en-US" altLang="ko-KR" dirty="0" err="1"/>
              <a:t>inode</a:t>
            </a:r>
            <a:r>
              <a:rPr lang="en-US" altLang="ko-KR" dirty="0"/>
              <a:t> number) for the parent directory named “..”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3532" y="3246025"/>
            <a:ext cx="6149975" cy="3144443"/>
            <a:chOff x="1371600" y="3246025"/>
            <a:chExt cx="6149975" cy="31444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3246025"/>
              <a:ext cx="6149975" cy="314444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6481595" y="6039560"/>
              <a:ext cx="908273" cy="132640"/>
            </a:xfrm>
            <a:prstGeom prst="rect">
              <a:avLst/>
            </a:prstGeom>
            <a:solidFill>
              <a:srgbClr val="FF0000">
                <a:alpha val="14902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80738" y="5011579"/>
              <a:ext cx="396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/>
                <a:t>865</a:t>
              </a:r>
              <a:endParaRPr lang="en-US" sz="100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784868" y="3617917"/>
            <a:ext cx="2208268" cy="120032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altLang="ko-KR" sz="1800" dirty="0"/>
              <a:t>Kernel installs an entry (..) for its parent directory in every directory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629400" y="4818246"/>
            <a:ext cx="819039" cy="1259838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09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4.2 User's View of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4.3 Internal Structure of Unix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4.4 Understanding Directories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4.5 Writing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pwd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4.6 Multiple File Systems: A Tree of Trees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6742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Multiple Links, Link Counts </a:t>
            </a:r>
            <a:br>
              <a:rPr lang="en-US" altLang="ko-KR" dirty="0"/>
            </a:b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/>
              <a:t>inode</a:t>
            </a:r>
            <a:r>
              <a:rPr lang="en-US" altLang="ko-KR" sz="2000" dirty="0"/>
              <a:t> 402 has two links. 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200" dirty="0"/>
              <a:t>The two links (</a:t>
            </a:r>
            <a:r>
              <a:rPr lang="en-US" altLang="ko-KR" sz="2200" b="1" i="1" dirty="0"/>
              <a:t>called hard link</a:t>
            </a:r>
            <a:r>
              <a:rPr lang="en-US" altLang="ko-KR" sz="2200" dirty="0"/>
              <a:t>) refer the same </a:t>
            </a:r>
            <a:r>
              <a:rPr lang="en-US" altLang="ko-KR" sz="2200" dirty="0" err="1"/>
              <a:t>inode</a:t>
            </a:r>
            <a:endParaRPr lang="en-US" altLang="ko-KR" sz="2200" dirty="0"/>
          </a:p>
          <a:p>
            <a:r>
              <a:rPr lang="en-US" altLang="ko-KR" sz="2000" dirty="0"/>
              <a:t>The file is an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and a bunch of data blocks; a link is a reference to an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. We can make as many links to a file as you like</a:t>
            </a:r>
          </a:p>
          <a:p>
            <a:r>
              <a:rPr lang="en-US" altLang="ko-KR" sz="2000" dirty="0"/>
              <a:t>Kernel records the number of links in the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. The link count is one of members of the </a:t>
            </a:r>
            <a:r>
              <a:rPr lang="en-US" altLang="ko-KR" sz="2000" dirty="0" err="1"/>
              <a:t>struct</a:t>
            </a:r>
            <a:r>
              <a:rPr lang="en-US" altLang="ko-KR" sz="2000" dirty="0"/>
              <a:t> stat returned by the stat system call. </a:t>
            </a:r>
          </a:p>
          <a:p>
            <a:endParaRPr lang="ko-KR" alt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2000" y="1600200"/>
            <a:ext cx="4876800" cy="2493477"/>
            <a:chOff x="1444625" y="2902765"/>
            <a:chExt cx="6841538" cy="34980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4625" y="2902765"/>
              <a:ext cx="6841538" cy="349803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>
              <a:off x="4894510" y="5113016"/>
              <a:ext cx="1083475" cy="162569"/>
            </a:xfrm>
            <a:prstGeom prst="rect">
              <a:avLst/>
            </a:prstGeom>
            <a:solidFill>
              <a:srgbClr val="0000FF">
                <a:alpha val="14902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5605710" y="6129016"/>
              <a:ext cx="1083475" cy="162569"/>
            </a:xfrm>
            <a:prstGeom prst="rect">
              <a:avLst/>
            </a:prstGeom>
            <a:solidFill>
              <a:srgbClr val="0000FF">
                <a:alpha val="14902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38123" y="5895938"/>
              <a:ext cx="396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/>
                <a:t>520</a:t>
              </a:r>
              <a:endParaRPr lang="en-US" sz="10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38123" y="5682140"/>
              <a:ext cx="39626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651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5977985" y="5181600"/>
              <a:ext cx="727615" cy="74437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6172200" y="5410200"/>
              <a:ext cx="516985" cy="6096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8" name="Picture 2" descr="n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47" y="1284505"/>
            <a:ext cx="2218373" cy="25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7543800" y="2579524"/>
            <a:ext cx="990600" cy="267414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77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Directories and (Hard) Links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Characteristics of directory</a:t>
            </a:r>
          </a:p>
          <a:p>
            <a:pPr lvl="1"/>
            <a:r>
              <a:rPr lang="en-US" altLang="ko-KR" sz="1600" dirty="0"/>
              <a:t>Marked with a different file type in the i-node</a:t>
            </a:r>
          </a:p>
          <a:p>
            <a:pPr lvl="1"/>
            <a:r>
              <a:rPr lang="en-US" altLang="ko-KR" sz="1600" dirty="0"/>
              <a:t>A file with special organization: a table of filenames and i-node numbers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447800" y="22223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UID=root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2438400" y="22223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GID=root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447800" y="24509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type=directory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447800" y="26795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perm=</a:t>
            </a:r>
            <a:r>
              <a:rPr lang="en-US" altLang="ko-KR" sz="1400" dirty="0" err="1"/>
              <a:t>rw</a:t>
            </a:r>
            <a:r>
              <a:rPr lang="en-US" altLang="ko-KR" sz="1400" dirty="0"/>
              <a:t>-r-</a:t>
            </a:r>
            <a:r>
              <a:rPr lang="en-US" altLang="ko-KR" sz="1400" dirty="0" err="1"/>
              <a:t>xr</a:t>
            </a:r>
            <a:r>
              <a:rPr lang="en-US" altLang="ko-KR" sz="1400" dirty="0"/>
              <a:t>-x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447800" y="29081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447800" y="31367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Data block pointers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447170" y="38987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UID=root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2437770" y="38987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GID=root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447170" y="41273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type=directory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447170" y="43559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perm=</a:t>
            </a:r>
            <a:r>
              <a:rPr lang="en-US" altLang="ko-KR" sz="1400" dirty="0" err="1"/>
              <a:t>rw</a:t>
            </a:r>
            <a:r>
              <a:rPr lang="en-US" altLang="ko-KR" sz="1400" dirty="0"/>
              <a:t>-r-</a:t>
            </a:r>
            <a:r>
              <a:rPr lang="en-US" altLang="ko-KR" sz="1400" dirty="0" err="1"/>
              <a:t>xr</a:t>
            </a:r>
            <a:r>
              <a:rPr lang="en-US" altLang="ko-KR" sz="1400" dirty="0"/>
              <a:t>-x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447170" y="45845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447170" y="48131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Data block pointers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447170" y="54227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UID=root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2437770" y="5422795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GID=root</a:t>
            </a:r>
            <a:endParaRPr lang="ko-KR" altLang="en-US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1447170" y="56513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type=directory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1447170" y="58799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perm=</a:t>
            </a:r>
            <a:r>
              <a:rPr lang="en-US" altLang="ko-KR" sz="1400" dirty="0" err="1"/>
              <a:t>rw</a:t>
            </a:r>
            <a:r>
              <a:rPr lang="en-US" altLang="ko-KR" sz="1400" dirty="0"/>
              <a:t>-r-</a:t>
            </a:r>
            <a:r>
              <a:rPr lang="en-US" altLang="ko-KR" sz="1400" dirty="0" err="1"/>
              <a:t>xr</a:t>
            </a:r>
            <a:r>
              <a:rPr lang="en-US" altLang="ko-KR" sz="1400" dirty="0"/>
              <a:t>-x</a:t>
            </a:r>
            <a:endParaRPr lang="ko-KR" altLang="en-US" sz="1400" dirty="0"/>
          </a:p>
        </p:txBody>
      </p:sp>
      <p:sp>
        <p:nvSpPr>
          <p:cNvPr id="20" name="직사각형 19"/>
          <p:cNvSpPr/>
          <p:nvPr/>
        </p:nvSpPr>
        <p:spPr>
          <a:xfrm>
            <a:off x="1447170" y="61085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…</a:t>
            </a:r>
            <a:endParaRPr lang="ko-KR" altLang="en-US" sz="1400" dirty="0"/>
          </a:p>
        </p:txBody>
      </p:sp>
      <p:sp>
        <p:nvSpPr>
          <p:cNvPr id="21" name="직사각형 20"/>
          <p:cNvSpPr/>
          <p:nvPr/>
        </p:nvSpPr>
        <p:spPr>
          <a:xfrm>
            <a:off x="1447170" y="6337195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Data block pointers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1447800" y="3365395"/>
            <a:ext cx="198057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1447170" y="5041795"/>
            <a:ext cx="1981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0427" y="2290196"/>
            <a:ext cx="1267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i-node</a:t>
            </a:r>
          </a:p>
          <a:p>
            <a:pPr algn="ctr"/>
            <a:r>
              <a:rPr lang="en-US" altLang="ko-KR" sz="1200" dirty="0"/>
              <a:t>number</a:t>
            </a:r>
          </a:p>
          <a:p>
            <a:pPr algn="ctr"/>
            <a:r>
              <a:rPr lang="en-US" altLang="ko-KR" sz="1200" b="1" dirty="0"/>
              <a:t>root directory (/)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68357" y="23363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69914" y="3898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4427" y="54227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6422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953000" y="3325120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5638800" y="3325430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4953000" y="3465545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tmp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5638800" y="3465545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4953000" y="3605660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5638800" y="3605970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4953000" y="3745775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etc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5638800" y="3746085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4953000" y="3886200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5638800" y="3886510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4953000" y="455204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5638800" y="4552359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953000" y="4692474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group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5638800" y="4692474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282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4953000" y="483258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638800" y="4832899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4953000" y="4972704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passwd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5638800" y="4973014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6422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4953000" y="511312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5638800" y="5113439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4953000" y="5843155"/>
            <a:ext cx="1295400" cy="786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File data (login account information)</a:t>
            </a:r>
            <a:endParaRPr lang="ko-KR" altLang="en-US" sz="1200" dirty="0"/>
          </a:p>
        </p:txBody>
      </p:sp>
      <p:cxnSp>
        <p:nvCxnSpPr>
          <p:cNvPr id="50" name="직선 화살표 연결선 49"/>
          <p:cNvCxnSpPr>
            <a:stCxn id="9" idx="3"/>
            <a:endCxn id="28" idx="1"/>
          </p:cNvCxnSpPr>
          <p:nvPr/>
        </p:nvCxnSpPr>
        <p:spPr>
          <a:xfrm>
            <a:off x="3429000" y="3251095"/>
            <a:ext cx="1524000" cy="144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4" idx="1"/>
            <a:endCxn id="11" idx="3"/>
          </p:cNvCxnSpPr>
          <p:nvPr/>
        </p:nvCxnSpPr>
        <p:spPr>
          <a:xfrm flipH="1">
            <a:off x="3428370" y="3815833"/>
            <a:ext cx="1524630" cy="1972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5" idx="3"/>
            <a:endCxn id="38" idx="1"/>
          </p:cNvCxnSpPr>
          <p:nvPr/>
        </p:nvCxnSpPr>
        <p:spPr>
          <a:xfrm flipV="1">
            <a:off x="3428370" y="4622107"/>
            <a:ext cx="1524630" cy="3053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44" idx="1"/>
            <a:endCxn id="17" idx="3"/>
          </p:cNvCxnSpPr>
          <p:nvPr/>
        </p:nvCxnSpPr>
        <p:spPr>
          <a:xfrm flipH="1">
            <a:off x="3428370" y="5042762"/>
            <a:ext cx="1524630" cy="4943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21" idx="3"/>
            <a:endCxn id="48" idx="1"/>
          </p:cNvCxnSpPr>
          <p:nvPr/>
        </p:nvCxnSpPr>
        <p:spPr>
          <a:xfrm flipV="1">
            <a:off x="3428370" y="6236278"/>
            <a:ext cx="1524630" cy="21521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79527" y="3017634"/>
            <a:ext cx="842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/ directory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5123370" y="4275360"/>
            <a:ext cx="1030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 directory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060666" y="5616859"/>
            <a:ext cx="1209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FF"/>
                </a:solidFill>
              </a:rPr>
              <a:t>/</a:t>
            </a:r>
            <a:r>
              <a:rPr lang="en-US" altLang="ko-KR" sz="1200" b="1" dirty="0" err="1">
                <a:solidFill>
                  <a:srgbClr val="0000FF"/>
                </a:solidFill>
              </a:rPr>
              <a:t>etc</a:t>
            </a:r>
            <a:r>
              <a:rPr lang="en-US" altLang="ko-KR" sz="1200" b="1" dirty="0">
                <a:solidFill>
                  <a:srgbClr val="0000FF"/>
                </a:solidFill>
              </a:rPr>
              <a:t>/</a:t>
            </a:r>
            <a:r>
              <a:rPr lang="en-US" altLang="ko-KR" sz="1200" b="1" dirty="0" err="1">
                <a:solidFill>
                  <a:srgbClr val="0000FF"/>
                </a:solidFill>
              </a:rPr>
              <a:t>passwd</a:t>
            </a:r>
            <a:r>
              <a:rPr lang="en-US" altLang="ko-KR" sz="1200" b="1" dirty="0">
                <a:solidFill>
                  <a:srgbClr val="0000FF"/>
                </a:solidFill>
              </a:rPr>
              <a:t> </a:t>
            </a:r>
            <a:r>
              <a:rPr lang="en-US" altLang="ko-KR" sz="1200" dirty="0"/>
              <a:t>file</a:t>
            </a:r>
            <a:endParaRPr lang="ko-KR" altLang="en-US" sz="1200" dirty="0"/>
          </a:p>
        </p:txBody>
      </p:sp>
      <p:pic>
        <p:nvPicPr>
          <p:cNvPr id="6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32421"/>
            <a:ext cx="3429000" cy="929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506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Directories and (Hard) Links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can create multiple files that point to the same i-node </a:t>
            </a:r>
            <a:r>
              <a:rPr lang="en-US" altLang="ko-KR" dirty="0">
                <a:sym typeface="Wingdings" pitchFamily="2" charset="2"/>
              </a:rPr>
              <a:t> hard link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000" y="2105561"/>
            <a:ext cx="5943600" cy="26468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>
                <a:solidFill>
                  <a:schemeClr val="accent1"/>
                </a:solidFill>
              </a:rPr>
              <a:t>echo -n 'It is good to collect things,' &gt;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abc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ls</a:t>
            </a:r>
            <a:r>
              <a:rPr lang="en-US" altLang="ko-KR" sz="1600" b="1" dirty="0">
                <a:solidFill>
                  <a:schemeClr val="accent1"/>
                </a:solidFill>
              </a:rPr>
              <a:t> -li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abc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pt-BR" altLang="ko-KR" sz="1600" dirty="0">
                <a:solidFill>
                  <a:schemeClr val="accent1"/>
                </a:solidFill>
              </a:rPr>
              <a:t>122232 -rw-r--r-- 1 mtk users 29 Jun 15 17:07 abc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ln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abc</a:t>
            </a:r>
            <a:r>
              <a:rPr lang="en-US" altLang="ko-KR" sz="1600" b="1" dirty="0">
                <a:solidFill>
                  <a:schemeClr val="accent1"/>
                </a:solidFill>
              </a:rPr>
              <a:t> xyz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>
                <a:solidFill>
                  <a:schemeClr val="accent1"/>
                </a:solidFill>
              </a:rPr>
              <a:t>echo ' but it is better to go on walks.' &gt;&gt; xyz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>
                <a:solidFill>
                  <a:schemeClr val="accent1"/>
                </a:solidFill>
              </a:rPr>
              <a:t>cat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abc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600" dirty="0">
                <a:solidFill>
                  <a:schemeClr val="accent1"/>
                </a:solidFill>
              </a:rPr>
              <a:t>It is good to collect things, but it is better to go on walks.</a:t>
            </a:r>
          </a:p>
          <a:p>
            <a:r>
              <a:rPr lang="en-US" altLang="ko-KR" sz="1600" dirty="0">
                <a:solidFill>
                  <a:schemeClr val="accent1"/>
                </a:solidFill>
              </a:rPr>
              <a:t>$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ls</a:t>
            </a:r>
            <a:r>
              <a:rPr lang="en-US" altLang="ko-KR" sz="1600" b="1" dirty="0">
                <a:solidFill>
                  <a:schemeClr val="accent1"/>
                </a:solidFill>
              </a:rPr>
              <a:t> -l</a:t>
            </a:r>
            <a:r>
              <a:rPr lang="en-US" altLang="ko-KR" sz="1600" b="1" dirty="0">
                <a:solidFill>
                  <a:srgbClr val="FF0000"/>
                </a:solidFill>
              </a:rPr>
              <a:t>i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abc</a:t>
            </a:r>
            <a:r>
              <a:rPr lang="en-US" altLang="ko-KR" sz="1600" b="1" dirty="0">
                <a:solidFill>
                  <a:schemeClr val="accent1"/>
                </a:solidFill>
              </a:rPr>
              <a:t> xyz</a:t>
            </a:r>
          </a:p>
          <a:p>
            <a:r>
              <a:rPr lang="pt-BR" altLang="ko-KR" sz="1600" dirty="0">
                <a:solidFill>
                  <a:schemeClr val="accent1"/>
                </a:solidFill>
              </a:rPr>
              <a:t>122232 -rw-r--r-- 2 mtk users 63 Jun 15 17:07 abc</a:t>
            </a:r>
          </a:p>
          <a:p>
            <a:r>
              <a:rPr lang="pt-BR" altLang="ko-KR" sz="1600" dirty="0">
                <a:solidFill>
                  <a:schemeClr val="accent1"/>
                </a:solidFill>
              </a:rPr>
              <a:t>122232 -rw-r--r-- 2 mtk users 63 Jun 15 17:07 xyz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65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D9DA7C0-36E3-664E-9136-9839C92692E7}"/>
              </a:ext>
            </a:extLst>
          </p:cNvPr>
          <p:cNvSpPr/>
          <p:nvPr/>
        </p:nvSpPr>
        <p:spPr bwMode="auto">
          <a:xfrm>
            <a:off x="1295400" y="1447801"/>
            <a:ext cx="3466470" cy="4800600"/>
          </a:xfrm>
          <a:prstGeom prst="rect">
            <a:avLst/>
          </a:prstGeom>
          <a:solidFill>
            <a:srgbClr val="92D050">
              <a:alpha val="61569"/>
            </a:srgbClr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DB6B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Navigating to a File in a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Directory is special file that has a table with filename and i-node number</a:t>
            </a:r>
          </a:p>
          <a:p>
            <a:r>
              <a:rPr lang="en-US" sz="1800" dirty="0"/>
              <a:t>Example using </a:t>
            </a:r>
            <a:r>
              <a:rPr lang="en-US" sz="2000" b="1" dirty="0">
                <a:solidFill>
                  <a:schemeClr val="accent1"/>
                </a:solidFill>
              </a:rPr>
              <a:t>/</a:t>
            </a:r>
            <a:r>
              <a:rPr lang="en-US" sz="2000" b="1" dirty="0" err="1">
                <a:solidFill>
                  <a:schemeClr val="accent1"/>
                </a:solidFill>
              </a:rPr>
              <a:t>etc</a:t>
            </a:r>
            <a:r>
              <a:rPr lang="en-US" sz="2000" b="1" dirty="0">
                <a:solidFill>
                  <a:schemeClr val="accent1"/>
                </a:solidFill>
              </a:rPr>
              <a:t>/password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38400" y="15540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29000" y="15540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38400" y="17826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type=directory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38400" y="20112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perm=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-r-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-x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38400" y="22398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38400" y="24684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block pointers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37770" y="32304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28370" y="32304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37770" y="34590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type=directory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37770" y="36876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perm=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-r-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-x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37770" y="39162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37770" y="41448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block pointers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37770" y="47544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28370" y="4754434"/>
            <a:ext cx="990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GID=root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37770" y="49830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type=file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37770" y="52116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perm=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rw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-r-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-x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37770" y="54402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37770" y="5668834"/>
            <a:ext cx="19812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block pointers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38400" y="2697034"/>
            <a:ext cx="198057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37770" y="4373434"/>
            <a:ext cx="19812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5400" y="1621835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i-node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number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58957" y="166800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0514" y="323043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7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59434" y="4754434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6422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cxnSp>
        <p:nvCxnSpPr>
          <p:cNvPr id="49" name="직선 화살표 연결선 49"/>
          <p:cNvCxnSpPr>
            <a:cxnSpLocks/>
            <a:endCxn id="28" idx="1"/>
          </p:cNvCxnSpPr>
          <p:nvPr/>
        </p:nvCxnSpPr>
        <p:spPr>
          <a:xfrm>
            <a:off x="4259449" y="2574490"/>
            <a:ext cx="1684151" cy="15232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50"/>
          <p:cNvCxnSpPr>
            <a:stCxn id="34" idx="1"/>
            <a:endCxn id="11" idx="3"/>
          </p:cNvCxnSpPr>
          <p:nvPr/>
        </p:nvCxnSpPr>
        <p:spPr>
          <a:xfrm flipH="1">
            <a:off x="4418970" y="3147472"/>
            <a:ext cx="1524630" cy="19726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3"/>
          <p:cNvCxnSpPr>
            <a:cxnSpLocks/>
            <a:endCxn id="38" idx="1"/>
          </p:cNvCxnSpPr>
          <p:nvPr/>
        </p:nvCxnSpPr>
        <p:spPr>
          <a:xfrm flipV="1">
            <a:off x="4231860" y="3953746"/>
            <a:ext cx="1711740" cy="30191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6"/>
          <p:cNvCxnSpPr>
            <a:cxnSpLocks/>
            <a:stCxn id="44" idx="1"/>
            <a:endCxn id="17" idx="3"/>
          </p:cNvCxnSpPr>
          <p:nvPr/>
        </p:nvCxnSpPr>
        <p:spPr>
          <a:xfrm flipH="1">
            <a:off x="4418970" y="4386612"/>
            <a:ext cx="1524629" cy="48212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9"/>
          <p:cNvCxnSpPr>
            <a:cxnSpLocks/>
            <a:endCxn id="48" idx="1"/>
          </p:cNvCxnSpPr>
          <p:nvPr/>
        </p:nvCxnSpPr>
        <p:spPr>
          <a:xfrm flipV="1">
            <a:off x="4259134" y="5567917"/>
            <a:ext cx="1684466" cy="2223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65FD92E-1A83-8A42-8978-76E95891CD44}"/>
              </a:ext>
            </a:extLst>
          </p:cNvPr>
          <p:cNvGrpSpPr/>
          <p:nvPr/>
        </p:nvGrpSpPr>
        <p:grpSpPr>
          <a:xfrm>
            <a:off x="5226479" y="2239834"/>
            <a:ext cx="2545921" cy="3905964"/>
            <a:chOff x="5226479" y="2239834"/>
            <a:chExt cx="2545921" cy="390596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6709E1F-CA87-6C49-8DA6-D6693AB16717}"/>
                </a:ext>
              </a:extLst>
            </p:cNvPr>
            <p:cNvSpPr/>
            <p:nvPr/>
          </p:nvSpPr>
          <p:spPr bwMode="auto">
            <a:xfrm>
              <a:off x="5226479" y="2239834"/>
              <a:ext cx="2545921" cy="3905964"/>
            </a:xfrm>
            <a:prstGeom prst="rect">
              <a:avLst/>
            </a:prstGeom>
            <a:solidFill>
              <a:srgbClr val="FFC000">
                <a:alpha val="61569"/>
              </a:srgbClr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943600" y="2656759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29400" y="2657069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43600" y="2797184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tmp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629400" y="2797184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5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943600" y="2937299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29400" y="2937609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943600" y="3077414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etc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629400" y="3077724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7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43600" y="3217839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629400" y="3218149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43600" y="3883688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629400" y="3883998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943600" y="4024113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group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629400" y="4024113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282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943600" y="4164228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629400" y="4164538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43599" y="4304343"/>
              <a:ext cx="817505" cy="164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password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629400" y="4304653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432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6422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943600" y="4444768"/>
              <a:ext cx="6858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29400" y="4445078"/>
              <a:ext cx="609600" cy="140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…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943600" y="5174794"/>
              <a:ext cx="1295400" cy="7862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File data (login account information)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70127" y="2349273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/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directory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13970" y="3606999"/>
              <a:ext cx="1030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/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etc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 directory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51266" y="4948498"/>
              <a:ext cx="1185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/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etc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/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passwd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 file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C0C5F8C-3E11-F947-8D9B-8AAA347D54F6}"/>
              </a:ext>
            </a:extLst>
          </p:cNvPr>
          <p:cNvSpPr txBox="1"/>
          <p:nvPr/>
        </p:nvSpPr>
        <p:spPr>
          <a:xfrm>
            <a:off x="2956928" y="5895201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Inode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 table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1D979F2-55EC-BF46-871F-B9C2FFB60A52}"/>
              </a:ext>
            </a:extLst>
          </p:cNvPr>
          <p:cNvGrpSpPr/>
          <p:nvPr/>
        </p:nvGrpSpPr>
        <p:grpSpPr>
          <a:xfrm>
            <a:off x="1849408" y="6554461"/>
            <a:ext cx="5417727" cy="218437"/>
            <a:chOff x="1849408" y="6368017"/>
            <a:chExt cx="5417727" cy="40488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0CEC0-E1C8-0C4E-A17C-FF0B071992EA}"/>
                </a:ext>
              </a:extLst>
            </p:cNvPr>
            <p:cNvSpPr/>
            <p:nvPr/>
          </p:nvSpPr>
          <p:spPr bwMode="auto">
            <a:xfrm flipV="1">
              <a:off x="1849408" y="6368017"/>
              <a:ext cx="168677" cy="404881"/>
            </a:xfrm>
            <a:prstGeom prst="rect">
              <a:avLst/>
            </a:prstGeom>
            <a:solidFill>
              <a:srgbClr val="0432FF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6BBAD8-0EED-1846-BD1A-C5EBAB3F645E}"/>
                </a:ext>
              </a:extLst>
            </p:cNvPr>
            <p:cNvSpPr/>
            <p:nvPr/>
          </p:nvSpPr>
          <p:spPr bwMode="auto">
            <a:xfrm flipV="1">
              <a:off x="2018085" y="6368017"/>
              <a:ext cx="168677" cy="404881"/>
            </a:xfrm>
            <a:prstGeom prst="rect">
              <a:avLst/>
            </a:prstGeom>
            <a:solidFill>
              <a:srgbClr val="8EFA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C6B861-0560-9C46-8596-565D25D6FEFB}"/>
                </a:ext>
              </a:extLst>
            </p:cNvPr>
            <p:cNvSpPr/>
            <p:nvPr/>
          </p:nvSpPr>
          <p:spPr bwMode="auto">
            <a:xfrm flipV="1">
              <a:off x="2186761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B4A8466-CCDF-F24F-BCE0-FD16820C2357}"/>
                </a:ext>
              </a:extLst>
            </p:cNvPr>
            <p:cNvSpPr/>
            <p:nvPr/>
          </p:nvSpPr>
          <p:spPr bwMode="auto">
            <a:xfrm flipV="1">
              <a:off x="2355437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E1B70BE-5816-374D-87E6-CA2578252910}"/>
                </a:ext>
              </a:extLst>
            </p:cNvPr>
            <p:cNvSpPr/>
            <p:nvPr/>
          </p:nvSpPr>
          <p:spPr bwMode="auto">
            <a:xfrm flipV="1">
              <a:off x="2524114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48D8E88-FC95-6F49-9E8F-452883143231}"/>
                </a:ext>
              </a:extLst>
            </p:cNvPr>
            <p:cNvSpPr/>
            <p:nvPr/>
          </p:nvSpPr>
          <p:spPr bwMode="auto">
            <a:xfrm flipV="1">
              <a:off x="2692790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63B19C3-4EA7-CA44-84A6-7DC9C8DF2652}"/>
                </a:ext>
              </a:extLst>
            </p:cNvPr>
            <p:cNvSpPr/>
            <p:nvPr/>
          </p:nvSpPr>
          <p:spPr bwMode="auto">
            <a:xfrm flipV="1">
              <a:off x="2861467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FEF242-B85C-D742-8DEA-F50760001735}"/>
                </a:ext>
              </a:extLst>
            </p:cNvPr>
            <p:cNvSpPr/>
            <p:nvPr/>
          </p:nvSpPr>
          <p:spPr bwMode="auto">
            <a:xfrm flipV="1">
              <a:off x="3030143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04A0FAF-8243-BB4C-91C0-2B4B64B1FE49}"/>
                </a:ext>
              </a:extLst>
            </p:cNvPr>
            <p:cNvSpPr/>
            <p:nvPr/>
          </p:nvSpPr>
          <p:spPr bwMode="auto">
            <a:xfrm flipV="1">
              <a:off x="3210868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17508A2-B19E-8146-828D-BEA6C9FAED25}"/>
                </a:ext>
              </a:extLst>
            </p:cNvPr>
            <p:cNvSpPr/>
            <p:nvPr/>
          </p:nvSpPr>
          <p:spPr bwMode="auto">
            <a:xfrm flipV="1">
              <a:off x="3379544" y="6368017"/>
              <a:ext cx="168677" cy="404881"/>
            </a:xfrm>
            <a:prstGeom prst="rect">
              <a:avLst/>
            </a:prstGeom>
            <a:solidFill>
              <a:srgbClr val="00B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D5FBBB-428D-B242-82C6-C45059C67055}"/>
                </a:ext>
              </a:extLst>
            </p:cNvPr>
            <p:cNvSpPr/>
            <p:nvPr/>
          </p:nvSpPr>
          <p:spPr bwMode="auto">
            <a:xfrm flipV="1">
              <a:off x="3548220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7F44A23-2B75-4842-9D42-DB60B7BBDAFD}"/>
                </a:ext>
              </a:extLst>
            </p:cNvPr>
            <p:cNvSpPr/>
            <p:nvPr/>
          </p:nvSpPr>
          <p:spPr bwMode="auto">
            <a:xfrm flipV="1">
              <a:off x="3716897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4C3ADDF-3CAC-F148-8A8D-4B9CD90B5110}"/>
                </a:ext>
              </a:extLst>
            </p:cNvPr>
            <p:cNvSpPr/>
            <p:nvPr/>
          </p:nvSpPr>
          <p:spPr bwMode="auto">
            <a:xfrm flipV="1">
              <a:off x="3885573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D47BB6-81DC-224E-86F1-BCDAADC77728}"/>
                </a:ext>
              </a:extLst>
            </p:cNvPr>
            <p:cNvSpPr/>
            <p:nvPr/>
          </p:nvSpPr>
          <p:spPr bwMode="auto">
            <a:xfrm flipV="1">
              <a:off x="4054250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322B99F-1AAC-7346-AB4F-0EAD4CBB2A83}"/>
                </a:ext>
              </a:extLst>
            </p:cNvPr>
            <p:cNvSpPr/>
            <p:nvPr/>
          </p:nvSpPr>
          <p:spPr bwMode="auto">
            <a:xfrm flipV="1">
              <a:off x="4222926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83CA715-BBD1-0A48-9C51-DBFF0F8A5205}"/>
                </a:ext>
              </a:extLst>
            </p:cNvPr>
            <p:cNvSpPr/>
            <p:nvPr/>
          </p:nvSpPr>
          <p:spPr bwMode="auto">
            <a:xfrm flipV="1">
              <a:off x="4391603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2064EA3-6FCB-944F-8B8F-EFA53990161D}"/>
                </a:ext>
              </a:extLst>
            </p:cNvPr>
            <p:cNvSpPr/>
            <p:nvPr/>
          </p:nvSpPr>
          <p:spPr bwMode="auto">
            <a:xfrm flipV="1">
              <a:off x="4556263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C03EB59-958F-EC40-B39E-563D75DC08AB}"/>
                </a:ext>
              </a:extLst>
            </p:cNvPr>
            <p:cNvSpPr/>
            <p:nvPr/>
          </p:nvSpPr>
          <p:spPr bwMode="auto">
            <a:xfrm flipV="1">
              <a:off x="4724940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A98FA1F-FE23-954D-A4C5-28C44B48726F}"/>
                </a:ext>
              </a:extLst>
            </p:cNvPr>
            <p:cNvSpPr/>
            <p:nvPr/>
          </p:nvSpPr>
          <p:spPr bwMode="auto">
            <a:xfrm flipV="1">
              <a:off x="4893616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EB23C19-2031-FD43-8EBA-32FBE776DCE4}"/>
                </a:ext>
              </a:extLst>
            </p:cNvPr>
            <p:cNvSpPr/>
            <p:nvPr/>
          </p:nvSpPr>
          <p:spPr bwMode="auto">
            <a:xfrm flipV="1">
              <a:off x="5062292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4975952-EDED-A849-A6F8-1E478A19FD68}"/>
                </a:ext>
              </a:extLst>
            </p:cNvPr>
            <p:cNvSpPr/>
            <p:nvPr/>
          </p:nvSpPr>
          <p:spPr bwMode="auto">
            <a:xfrm flipV="1">
              <a:off x="5230969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028616E-0FF5-CB44-A973-87372E99FBA8}"/>
                </a:ext>
              </a:extLst>
            </p:cNvPr>
            <p:cNvSpPr/>
            <p:nvPr/>
          </p:nvSpPr>
          <p:spPr bwMode="auto">
            <a:xfrm flipV="1">
              <a:off x="5399646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A2FDE34-ED58-2B40-86F5-2ABB52BBF3BB}"/>
                </a:ext>
              </a:extLst>
            </p:cNvPr>
            <p:cNvSpPr/>
            <p:nvPr/>
          </p:nvSpPr>
          <p:spPr bwMode="auto">
            <a:xfrm flipV="1">
              <a:off x="5568322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E26A57A-2F2B-8D49-9791-6399DE66BDBE}"/>
                </a:ext>
              </a:extLst>
            </p:cNvPr>
            <p:cNvSpPr/>
            <p:nvPr/>
          </p:nvSpPr>
          <p:spPr bwMode="auto">
            <a:xfrm flipV="1">
              <a:off x="5736998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1A2FA26-FB5F-4449-9EB6-37F029407986}"/>
                </a:ext>
              </a:extLst>
            </p:cNvPr>
            <p:cNvSpPr/>
            <p:nvPr/>
          </p:nvSpPr>
          <p:spPr bwMode="auto">
            <a:xfrm flipV="1">
              <a:off x="5917723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3F41B74-146C-854F-BF2E-AE268854951E}"/>
                </a:ext>
              </a:extLst>
            </p:cNvPr>
            <p:cNvSpPr/>
            <p:nvPr/>
          </p:nvSpPr>
          <p:spPr bwMode="auto">
            <a:xfrm flipV="1">
              <a:off x="6086400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FB32F80-02F9-2144-A910-BF46262E5F0D}"/>
                </a:ext>
              </a:extLst>
            </p:cNvPr>
            <p:cNvSpPr/>
            <p:nvPr/>
          </p:nvSpPr>
          <p:spPr bwMode="auto">
            <a:xfrm flipV="1">
              <a:off x="6255075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DF71B03-3019-B04F-9010-26607C145454}"/>
                </a:ext>
              </a:extLst>
            </p:cNvPr>
            <p:cNvSpPr/>
            <p:nvPr/>
          </p:nvSpPr>
          <p:spPr bwMode="auto">
            <a:xfrm flipV="1">
              <a:off x="6423752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6F68B5E-7C44-E44C-9D23-7E5A8F2D9387}"/>
                </a:ext>
              </a:extLst>
            </p:cNvPr>
            <p:cNvSpPr/>
            <p:nvPr/>
          </p:nvSpPr>
          <p:spPr bwMode="auto">
            <a:xfrm flipV="1">
              <a:off x="6592429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7E6FF5A-B921-5140-90C1-C25AF3E9DD2A}"/>
                </a:ext>
              </a:extLst>
            </p:cNvPr>
            <p:cNvSpPr/>
            <p:nvPr/>
          </p:nvSpPr>
          <p:spPr bwMode="auto">
            <a:xfrm flipV="1">
              <a:off x="6761105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0693E10-0BF6-2B4B-B4E0-A3408DAA20BF}"/>
                </a:ext>
              </a:extLst>
            </p:cNvPr>
            <p:cNvSpPr/>
            <p:nvPr/>
          </p:nvSpPr>
          <p:spPr bwMode="auto">
            <a:xfrm flipV="1">
              <a:off x="6929781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3C8A8B-E6B9-B64B-AC8F-798B0A739BAB}"/>
                </a:ext>
              </a:extLst>
            </p:cNvPr>
            <p:cNvSpPr/>
            <p:nvPr/>
          </p:nvSpPr>
          <p:spPr bwMode="auto">
            <a:xfrm flipV="1">
              <a:off x="7098458" y="6368017"/>
              <a:ext cx="168677" cy="404881"/>
            </a:xfrm>
            <a:prstGeom prst="rect">
              <a:avLst/>
            </a:prstGeom>
            <a:solidFill>
              <a:srgbClr val="FFC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2DB6B3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charset="0"/>
              </a:endParaRPr>
            </a:p>
          </p:txBody>
        </p:sp>
      </p:grpSp>
      <p:cxnSp>
        <p:nvCxnSpPr>
          <p:cNvPr id="93" name="직선 화살표 연결선 49">
            <a:extLst>
              <a:ext uri="{FF2B5EF4-FFF2-40B4-BE49-F238E27FC236}">
                <a16:creationId xmlns:a16="http://schemas.microsoft.com/office/drawing/2014/main" id="{4565CBD4-7231-224A-9A31-BA1AC181314C}"/>
              </a:ext>
            </a:extLst>
          </p:cNvPr>
          <p:cNvCxnSpPr>
            <a:cxnSpLocks/>
          </p:cNvCxnSpPr>
          <p:nvPr/>
        </p:nvCxnSpPr>
        <p:spPr>
          <a:xfrm>
            <a:off x="1295400" y="6248401"/>
            <a:ext cx="923680" cy="31811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49">
            <a:extLst>
              <a:ext uri="{FF2B5EF4-FFF2-40B4-BE49-F238E27FC236}">
                <a16:creationId xmlns:a16="http://schemas.microsoft.com/office/drawing/2014/main" id="{C2C2188D-907F-9042-BB59-738969DF7779}"/>
              </a:ext>
            </a:extLst>
          </p:cNvPr>
          <p:cNvCxnSpPr>
            <a:cxnSpLocks/>
            <a:endCxn id="67" idx="2"/>
          </p:cNvCxnSpPr>
          <p:nvPr/>
        </p:nvCxnSpPr>
        <p:spPr>
          <a:xfrm flipH="1">
            <a:off x="3463883" y="6248401"/>
            <a:ext cx="1297988" cy="30606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49">
            <a:extLst>
              <a:ext uri="{FF2B5EF4-FFF2-40B4-BE49-F238E27FC236}">
                <a16:creationId xmlns:a16="http://schemas.microsoft.com/office/drawing/2014/main" id="{58500307-507E-A643-9DBA-2F8FD1106E78}"/>
              </a:ext>
            </a:extLst>
          </p:cNvPr>
          <p:cNvCxnSpPr>
            <a:cxnSpLocks/>
            <a:endCxn id="89" idx="2"/>
          </p:cNvCxnSpPr>
          <p:nvPr/>
        </p:nvCxnSpPr>
        <p:spPr>
          <a:xfrm flipH="1">
            <a:off x="7182797" y="6123362"/>
            <a:ext cx="614630" cy="43109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49">
            <a:extLst>
              <a:ext uri="{FF2B5EF4-FFF2-40B4-BE49-F238E27FC236}">
                <a16:creationId xmlns:a16="http://schemas.microsoft.com/office/drawing/2014/main" id="{E575A21E-23A2-0E49-8F4A-A70908BD246D}"/>
              </a:ext>
            </a:extLst>
          </p:cNvPr>
          <p:cNvCxnSpPr>
            <a:cxnSpLocks/>
          </p:cNvCxnSpPr>
          <p:nvPr/>
        </p:nvCxnSpPr>
        <p:spPr>
          <a:xfrm flipH="1">
            <a:off x="3560105" y="6139417"/>
            <a:ext cx="1720923" cy="4254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Slide Number Placeholder 106">
            <a:extLst>
              <a:ext uri="{FF2B5EF4-FFF2-40B4-BE49-F238E27FC236}">
                <a16:creationId xmlns:a16="http://schemas.microsoft.com/office/drawing/2014/main" id="{1B34B3E1-20D1-9348-AFB5-5F94D548DC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97C58D-D633-0148-9592-59EC29FFD9AF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569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569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12DA0E1-394C-4943-9E65-303B26D7B1FF}"/>
              </a:ext>
            </a:extLst>
          </p:cNvPr>
          <p:cNvSpPr/>
          <p:nvPr/>
        </p:nvSpPr>
        <p:spPr>
          <a:xfrm>
            <a:off x="5568322" y="109356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9833D3A-19F9-C243-97CA-5BE93BF5D259}"/>
              </a:ext>
            </a:extLst>
          </p:cNvPr>
          <p:cNvSpPr/>
          <p:nvPr/>
        </p:nvSpPr>
        <p:spPr>
          <a:xfrm>
            <a:off x="5946762" y="136753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etc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E5A141D-2C0B-B348-8E24-33BD9FB5531F}"/>
              </a:ext>
            </a:extLst>
          </p:cNvPr>
          <p:cNvSpPr/>
          <p:nvPr/>
        </p:nvSpPr>
        <p:spPr>
          <a:xfrm>
            <a:off x="6352351" y="169992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charset="0"/>
                <a:cs typeface="Arial" charset="0"/>
              </a:rPr>
              <a:t>password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2452E142-C096-F94F-A4EC-80587854009A}"/>
              </a:ext>
            </a:extLst>
          </p:cNvPr>
          <p:cNvCxnSpPr>
            <a:cxnSpLocks/>
            <a:stCxn id="109" idx="2"/>
            <a:endCxn id="110" idx="1"/>
          </p:cNvCxnSpPr>
          <p:nvPr/>
        </p:nvCxnSpPr>
        <p:spPr bwMode="auto">
          <a:xfrm rot="16200000" flipH="1">
            <a:off x="5775088" y="1380527"/>
            <a:ext cx="89301" cy="254047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2A340EA4-E71F-1241-A49F-CC5D93EDF8A7}"/>
              </a:ext>
            </a:extLst>
          </p:cNvPr>
          <p:cNvCxnSpPr>
            <a:cxnSpLocks/>
            <a:stCxn id="110" idx="2"/>
            <a:endCxn id="111" idx="1"/>
          </p:cNvCxnSpPr>
          <p:nvPr/>
        </p:nvCxnSpPr>
        <p:spPr bwMode="auto">
          <a:xfrm rot="16200000" flipH="1">
            <a:off x="6205219" y="1737456"/>
            <a:ext cx="147721" cy="146543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200E34-18D2-0C43-A702-FD48732AA1D7}"/>
              </a:ext>
            </a:extLst>
          </p:cNvPr>
          <p:cNvSpPr/>
          <p:nvPr/>
        </p:nvSpPr>
        <p:spPr bwMode="auto">
          <a:xfrm>
            <a:off x="2437770" y="1552201"/>
            <a:ext cx="1981200" cy="1144833"/>
          </a:xfrm>
          <a:prstGeom prst="rect">
            <a:avLst/>
          </a:prstGeom>
          <a:noFill/>
          <a:ln w="571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DB6B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4EA4F8B-8DA4-B44D-B023-1F0E6AE4C092}"/>
              </a:ext>
            </a:extLst>
          </p:cNvPr>
          <p:cNvSpPr/>
          <p:nvPr/>
        </p:nvSpPr>
        <p:spPr bwMode="auto">
          <a:xfrm>
            <a:off x="2450284" y="3217529"/>
            <a:ext cx="1981200" cy="1144833"/>
          </a:xfrm>
          <a:prstGeom prst="rect">
            <a:avLst/>
          </a:prstGeom>
          <a:noFill/>
          <a:ln w="571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DB6B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B7D4A6E-F169-5D4B-844F-C726A6E6CF50}"/>
              </a:ext>
            </a:extLst>
          </p:cNvPr>
          <p:cNvSpPr/>
          <p:nvPr/>
        </p:nvSpPr>
        <p:spPr bwMode="auto">
          <a:xfrm>
            <a:off x="2435425" y="4753563"/>
            <a:ext cx="1981200" cy="1144833"/>
          </a:xfrm>
          <a:prstGeom prst="rect">
            <a:avLst/>
          </a:prstGeom>
          <a:noFill/>
          <a:ln w="57150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DB6B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57" grpId="0"/>
      <p:bldP spid="109" grpId="0"/>
      <p:bldP spid="110" grpId="0"/>
      <p:bldP spid="111" grpId="0"/>
      <p:bldP spid="111" grpId="1"/>
      <p:bldP spid="119" grpId="0" animBg="1"/>
      <p:bldP spid="121" grpId="0" animBg="1"/>
      <p:bldP spid="1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227278"/>
            <a:ext cx="8763000" cy="457200"/>
          </a:xfrm>
        </p:spPr>
        <p:txBody>
          <a:bodyPr/>
          <a:lstStyle/>
          <a:p>
            <a:r>
              <a:rPr lang="en-US" altLang="ko-KR" dirty="0"/>
              <a:t>Limitation of Hard Links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Problem: we cannot make links (hard link) to the same file from different file systems. </a:t>
            </a:r>
          </a:p>
          <a:p>
            <a:pPr lvl="1"/>
            <a:r>
              <a:rPr lang="en-US" dirty="0"/>
              <a:t>This is because each file system has its own </a:t>
            </a:r>
            <a:r>
              <a:rPr lang="en-US" dirty="0" err="1"/>
              <a:t>i</a:t>
            </a:r>
            <a:r>
              <a:rPr lang="en-US" altLang="ko-KR" dirty="0"/>
              <a:t>-</a:t>
            </a:r>
            <a:r>
              <a:rPr lang="en-US" dirty="0"/>
              <a:t>node table, so sharing </a:t>
            </a:r>
            <a:r>
              <a:rPr lang="en-US" dirty="0" err="1"/>
              <a:t>i</a:t>
            </a:r>
            <a:r>
              <a:rPr lang="en-US" altLang="ko-KR" dirty="0"/>
              <a:t>-</a:t>
            </a:r>
            <a:r>
              <a:rPr lang="en-US" dirty="0"/>
              <a:t>nodes using </a:t>
            </a:r>
            <a:r>
              <a:rPr lang="en-US" dirty="0" err="1"/>
              <a:t>i</a:t>
            </a:r>
            <a:r>
              <a:rPr lang="en-US" altLang="ko-KR" dirty="0"/>
              <a:t>-</a:t>
            </a:r>
            <a:r>
              <a:rPr lang="en-US" dirty="0"/>
              <a:t>node numbers will not work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4" y="3595687"/>
            <a:ext cx="6972300" cy="272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903670" y="4436817"/>
            <a:ext cx="1201234" cy="189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3262898" y="5470960"/>
            <a:ext cx="1864384" cy="189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88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Symbolic Links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 point to directories or to files on other file systems, Unix supports another kind of link: </a:t>
            </a:r>
            <a:r>
              <a:rPr lang="en-US" altLang="ko-KR" b="1" dirty="0"/>
              <a:t>symbolic link </a:t>
            </a:r>
            <a:endParaRPr lang="en-US" altLang="ko-KR" dirty="0"/>
          </a:p>
          <a:p>
            <a:r>
              <a:rPr lang="en-US" altLang="ko-KR" dirty="0"/>
              <a:t>A symbolic link refers to a file by name, not by </a:t>
            </a:r>
            <a:r>
              <a:rPr lang="en-US" altLang="ko-KR" dirty="0" err="1"/>
              <a:t>i</a:t>
            </a:r>
            <a:r>
              <a:rPr lang="en-US" altLang="ko-KR" dirty="0"/>
              <a:t>-node number</a:t>
            </a:r>
          </a:p>
          <a:p>
            <a:r>
              <a:rPr lang="en-US" altLang="ko-KR" dirty="0"/>
              <a:t>A symbolic link points to different </a:t>
            </a:r>
            <a:r>
              <a:rPr lang="en-US" altLang="ko-KR" dirty="0" err="1"/>
              <a:t>i</a:t>
            </a:r>
            <a:r>
              <a:rPr lang="en-US" altLang="ko-KR" dirty="0"/>
              <a:t>-node through the link data</a:t>
            </a:r>
          </a:p>
          <a:p>
            <a:r>
              <a:rPr lang="en-US" altLang="ko-KR" dirty="0"/>
              <a:t>A symbolic link has its own </a:t>
            </a:r>
            <a:r>
              <a:rPr lang="en-US" altLang="ko-KR" dirty="0" err="1"/>
              <a:t>i</a:t>
            </a:r>
            <a:r>
              <a:rPr lang="en-US" altLang="ko-KR" dirty="0"/>
              <a:t>-node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" y="3708400"/>
            <a:ext cx="5334000" cy="2904148"/>
            <a:chOff x="381000" y="3708400"/>
            <a:chExt cx="5334000" cy="29041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3708400"/>
              <a:ext cx="5334000" cy="2904148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auto">
            <a:xfrm>
              <a:off x="1421350" y="4855674"/>
              <a:ext cx="636050" cy="30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Wingdings" panose="05000000000000000000" pitchFamily="2" charset="2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57400" y="4777241"/>
              <a:ext cx="66642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/>
                <a:t>Hard link</a:t>
              </a:r>
              <a:endParaRPr lang="en-US" altLang="ko-KR" sz="10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72000" y="4777241"/>
              <a:ext cx="742626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 dirty="0"/>
                <a:t>Symbolic 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43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Symbolic (Soft) Links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Soft links</a:t>
            </a:r>
          </a:p>
          <a:p>
            <a:pPr lvl="1"/>
            <a:r>
              <a:rPr lang="en-US" altLang="ko-KR" dirty="0"/>
              <a:t>special file whose data is the name of another file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43711" y="21336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UID=</a:t>
            </a:r>
            <a:r>
              <a:rPr lang="en-US" altLang="ko-KR" sz="1200" dirty="0" err="1"/>
              <a:t>erena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2934311" y="21336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GID=users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943711" y="23622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type=file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943711" y="25908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perm=</a:t>
            </a:r>
            <a:r>
              <a:rPr lang="en-US" altLang="ko-KR" sz="1200" dirty="0" err="1"/>
              <a:t>rw</a:t>
            </a:r>
            <a:r>
              <a:rPr lang="en-US" altLang="ko-KR" sz="1200" dirty="0"/>
              <a:t>-r--r--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943711" y="30480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943711" y="32766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 block pointers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1943711" y="28194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link count=2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2934311" y="28194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size=518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944341" y="3505200"/>
            <a:ext cx="1980570" cy="114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944341" y="46482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UID=</a:t>
            </a:r>
            <a:r>
              <a:rPr lang="en-US" altLang="ko-KR" sz="1200" dirty="0" err="1"/>
              <a:t>kiran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2934941" y="46482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GID=users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944341" y="48768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type=</a:t>
            </a:r>
            <a:r>
              <a:rPr lang="en-US" altLang="ko-KR" sz="1200" dirty="0" err="1"/>
              <a:t>symlink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1944341" y="51054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perm=</a:t>
            </a:r>
            <a:r>
              <a:rPr lang="en-US" altLang="ko-KR" sz="1200" dirty="0" err="1"/>
              <a:t>rwxrwxrwx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1944341" y="55626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1944341" y="5791200"/>
            <a:ext cx="19812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 block pointers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1944341" y="53340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link count=1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2934941" y="5334000"/>
            <a:ext cx="990600" cy="228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size=16</a:t>
            </a:r>
            <a:endParaRPr lang="ko-KR" altLang="en-US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1944971" y="6019800"/>
            <a:ext cx="198057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24711" y="1828800"/>
            <a:ext cx="132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I-node table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0711" y="2213996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i-node</a:t>
            </a:r>
          </a:p>
          <a:p>
            <a:pPr algn="ctr"/>
            <a:r>
              <a:rPr lang="en-US" altLang="ko-KR" sz="1200" dirty="0"/>
              <a:t>number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564268" y="22601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61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479102" y="460861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309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5372711" y="218199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058511" y="2181999"/>
            <a:ext cx="609600" cy="14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5372711" y="2322424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this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6058511" y="2322424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61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5372711" y="246253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6058511" y="2462849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220311" y="1905000"/>
            <a:ext cx="1619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/home/</a:t>
            </a:r>
            <a:r>
              <a:rPr lang="en-US" altLang="ko-KR" sz="1200" dirty="0" err="1"/>
              <a:t>erena</a:t>
            </a:r>
            <a:r>
              <a:rPr lang="en-US" altLang="ko-KR" sz="1200" dirty="0"/>
              <a:t> directory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5723183" y="294399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408983" y="2943999"/>
            <a:ext cx="609600" cy="14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5723183" y="3084424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that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6408983" y="3084424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61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5723183" y="3224539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6408983" y="3224849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570783" y="2667000"/>
            <a:ext cx="155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/home/</a:t>
            </a:r>
            <a:r>
              <a:rPr lang="en-US" altLang="ko-KR" sz="1200" dirty="0" err="1"/>
              <a:t>allyn</a:t>
            </a:r>
            <a:r>
              <a:rPr lang="en-US" altLang="ko-KR" sz="1200" dirty="0"/>
              <a:t> directory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5724146" y="3709065"/>
            <a:ext cx="1295400" cy="6338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file data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5952746" y="3482769"/>
            <a:ext cx="855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regular file</a:t>
            </a:r>
            <a:endParaRPr lang="ko-KR" altLang="en-US" sz="1200" dirty="0"/>
          </a:p>
        </p:txBody>
      </p:sp>
      <p:cxnSp>
        <p:nvCxnSpPr>
          <p:cNvPr id="46" name="직선 화살표 연결선 45"/>
          <p:cNvCxnSpPr>
            <a:stCxn id="28" idx="1"/>
            <a:endCxn id="6" idx="3"/>
          </p:cNvCxnSpPr>
          <p:nvPr/>
        </p:nvCxnSpPr>
        <p:spPr>
          <a:xfrm flipH="1">
            <a:off x="3924911" y="2392482"/>
            <a:ext cx="1447800" cy="8401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9" idx="1"/>
            <a:endCxn id="7" idx="3"/>
          </p:cNvCxnSpPr>
          <p:nvPr/>
        </p:nvCxnSpPr>
        <p:spPr>
          <a:xfrm flipH="1" flipV="1">
            <a:off x="3924911" y="2705100"/>
            <a:ext cx="1798272" cy="4493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44" idx="1"/>
          </p:cNvCxnSpPr>
          <p:nvPr/>
        </p:nvCxnSpPr>
        <p:spPr>
          <a:xfrm>
            <a:off x="3924911" y="3390900"/>
            <a:ext cx="1799235" cy="6350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818021" y="4983092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6503821" y="4983092"/>
            <a:ext cx="609600" cy="140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5818021" y="5123517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other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6503821" y="5123517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309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5818021" y="5263632"/>
            <a:ext cx="6858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6503821" y="5263942"/>
            <a:ext cx="609600" cy="14011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5665621" y="4706093"/>
            <a:ext cx="15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/home/</a:t>
            </a:r>
            <a:r>
              <a:rPr lang="en-US" altLang="ko-KR" sz="1200" dirty="0" err="1"/>
              <a:t>kiran</a:t>
            </a:r>
            <a:r>
              <a:rPr lang="en-US" altLang="ko-KR" sz="1200" dirty="0"/>
              <a:t> directory</a:t>
            </a:r>
            <a:endParaRPr lang="ko-KR" altLang="en-US" sz="1200" dirty="0"/>
          </a:p>
        </p:txBody>
      </p:sp>
      <p:cxnSp>
        <p:nvCxnSpPr>
          <p:cNvPr id="63" name="직선 화살표 연결선 62"/>
          <p:cNvCxnSpPr>
            <a:stCxn id="58" idx="1"/>
            <a:endCxn id="14" idx="3"/>
          </p:cNvCxnSpPr>
          <p:nvPr/>
        </p:nvCxnSpPr>
        <p:spPr>
          <a:xfrm flipH="1" flipV="1">
            <a:off x="3925541" y="4762500"/>
            <a:ext cx="1892480" cy="4310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5876544" y="5906121"/>
            <a:ext cx="1438655" cy="6338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“/home/</a:t>
            </a:r>
            <a:r>
              <a:rPr lang="en-US" altLang="ko-KR" sz="1200" dirty="0" err="1"/>
              <a:t>erena</a:t>
            </a:r>
            <a:r>
              <a:rPr lang="en-US" altLang="ko-KR" sz="1200" dirty="0"/>
              <a:t>/this”</a:t>
            </a:r>
            <a:endParaRPr lang="ko-KR" altLang="en-US" sz="1200" dirty="0"/>
          </a:p>
        </p:txBody>
      </p:sp>
      <p:cxnSp>
        <p:nvCxnSpPr>
          <p:cNvPr id="67" name="직선 화살표 연결선 66"/>
          <p:cNvCxnSpPr>
            <a:cxnSpLocks/>
            <a:stCxn id="18" idx="3"/>
            <a:endCxn id="66" idx="1"/>
          </p:cNvCxnSpPr>
          <p:nvPr/>
        </p:nvCxnSpPr>
        <p:spPr>
          <a:xfrm>
            <a:off x="3925541" y="5905500"/>
            <a:ext cx="1951003" cy="31754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49452" y="5646247"/>
            <a:ext cx="1205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data for soft link</a:t>
            </a:r>
            <a:endParaRPr lang="ko-KR" altLang="en-US" sz="1200" dirty="0"/>
          </a:p>
        </p:txBody>
      </p:sp>
      <p:sp>
        <p:nvSpPr>
          <p:cNvPr id="70" name="오른쪽 중괄호 69"/>
          <p:cNvSpPr/>
          <p:nvPr/>
        </p:nvSpPr>
        <p:spPr>
          <a:xfrm>
            <a:off x="7429500" y="1905000"/>
            <a:ext cx="190500" cy="1676400"/>
          </a:xfrm>
          <a:prstGeom prst="rightBrace">
            <a:avLst>
              <a:gd name="adj1" fmla="val 11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7696200" y="260470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two hard links to</a:t>
            </a:r>
          </a:p>
          <a:p>
            <a:r>
              <a:rPr lang="en-US" altLang="ko-KR" sz="1200" dirty="0">
                <a:solidFill>
                  <a:schemeClr val="accent1"/>
                </a:solidFill>
              </a:rPr>
              <a:t>the same file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72" name="오른쪽 중괄호 71"/>
          <p:cNvSpPr/>
          <p:nvPr/>
        </p:nvSpPr>
        <p:spPr>
          <a:xfrm>
            <a:off x="7433317" y="4800600"/>
            <a:ext cx="190500" cy="822427"/>
          </a:xfrm>
          <a:prstGeom prst="rightBrace">
            <a:avLst>
              <a:gd name="adj1" fmla="val 110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7700017" y="5029200"/>
            <a:ext cx="1098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a symbolic link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7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Hard link vs Symbolic link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1198595"/>
            <a:ext cx="4038600" cy="5334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Hard link</a:t>
            </a:r>
          </a:p>
          <a:p>
            <a:pPr marL="230187" lvl="1" indent="0">
              <a:buNone/>
            </a:pPr>
            <a:r>
              <a:rPr lang="en-US" b="1" dirty="0"/>
              <a:t>Pros</a:t>
            </a:r>
          </a:p>
          <a:p>
            <a:pPr marL="460375" lvl="2" indent="-173038"/>
            <a:r>
              <a:rPr lang="en-US" dirty="0"/>
              <a:t>Deleting the original file does not cause the link to break or the content to disappear.</a:t>
            </a:r>
          </a:p>
          <a:p>
            <a:pPr marL="460375" lvl="2" indent="-173038"/>
            <a:r>
              <a:rPr lang="en-US" dirty="0"/>
              <a:t>No separate </a:t>
            </a:r>
            <a:r>
              <a:rPr lang="en-US" dirty="0" err="1"/>
              <a:t>inode</a:t>
            </a:r>
            <a:r>
              <a:rPr lang="en-US" dirty="0"/>
              <a:t> is required as it is shared between the links</a:t>
            </a:r>
          </a:p>
          <a:p>
            <a:pPr marL="230187" lvl="1" indent="0">
              <a:buNone/>
            </a:pPr>
            <a:r>
              <a:rPr lang="en-US" b="1" dirty="0"/>
              <a:t>Cons</a:t>
            </a:r>
          </a:p>
          <a:p>
            <a:pPr marL="519113" lvl="2" indent="-231775"/>
            <a:r>
              <a:rPr lang="en-US" dirty="0"/>
              <a:t>Cannot make a link across file systems. </a:t>
            </a:r>
          </a:p>
          <a:p>
            <a:pPr marL="519113" lvl="2" indent="-231775"/>
            <a:r>
              <a:rPr lang="en-US" dirty="0"/>
              <a:t>Cannot make a link for a directory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9" name="Rectangle 18"/>
          <p:cNvSpPr/>
          <p:nvPr/>
        </p:nvSpPr>
        <p:spPr>
          <a:xfrm>
            <a:off x="4343400" y="1194383"/>
            <a:ext cx="46482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Symbolic link</a:t>
            </a:r>
          </a:p>
          <a:p>
            <a:pPr marL="460375" lvl="1" indent="-287338"/>
            <a:r>
              <a:rPr lang="en-US" sz="1800" b="1" dirty="0"/>
              <a:t>Pros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sz="1800" dirty="0"/>
              <a:t>Can create symbolic links to almost all file system objects including files, directories, devices, and etc.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sz="1800" dirty="0"/>
              <a:t>Links can be created across file systems and even across disks or mounts.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sz="1800" dirty="0"/>
              <a:t>Can have different metadata such as file permissions for the symbolic link</a:t>
            </a:r>
          </a:p>
          <a:p>
            <a:pPr marL="460375" lvl="2" indent="-287338">
              <a:buFont typeface="Arial" charset="0"/>
              <a:buChar char="•"/>
            </a:pPr>
            <a:endParaRPr lang="en-US" sz="1800" dirty="0"/>
          </a:p>
          <a:p>
            <a:pPr marL="460375" lvl="1" indent="-287338"/>
            <a:r>
              <a:rPr lang="en-US" sz="1800" b="1" dirty="0"/>
              <a:t>Cons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sz="1800" dirty="0"/>
              <a:t>Deleting or moving the files causes the symbolic links to break.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sz="1800" dirty="0"/>
              <a:t>Some </a:t>
            </a:r>
            <a:r>
              <a:rPr lang="en-US" sz="1800" dirty="0" err="1"/>
              <a:t>softwares</a:t>
            </a:r>
            <a:r>
              <a:rPr lang="en-US" sz="1800" dirty="0"/>
              <a:t> do not work with symbolic links </a:t>
            </a:r>
          </a:p>
          <a:p>
            <a:pPr marL="460375" lvl="2" indent="-287338">
              <a:buFont typeface="Arial" charset="0"/>
              <a:buChar char="•"/>
            </a:pPr>
            <a:r>
              <a:rPr lang="en-US" altLang="ko-KR" sz="1800" dirty="0"/>
              <a:t>Consume more storage space because it requires its dedicated </a:t>
            </a:r>
            <a:r>
              <a:rPr lang="en-US" altLang="ko-KR" sz="1800" dirty="0" err="1"/>
              <a:t>inode</a:t>
            </a:r>
            <a:r>
              <a:rPr lang="en-US" altLang="ko-KR" sz="1800" dirty="0"/>
              <a:t> and data block</a:t>
            </a:r>
            <a:endParaRPr lang="en-US" sz="18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60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Hard link vs Symbolic link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Hard link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Symbolic link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33400" y="1828800"/>
            <a:ext cx="8072438" cy="1525954"/>
            <a:chOff x="971600" y="1641699"/>
            <a:chExt cx="8072438" cy="1525954"/>
          </a:xfrm>
        </p:grpSpPr>
        <p:grpSp>
          <p:nvGrpSpPr>
            <p:cNvPr id="5" name="그룹 4"/>
            <p:cNvGrpSpPr/>
            <p:nvPr/>
          </p:nvGrpSpPr>
          <p:grpSpPr>
            <a:xfrm>
              <a:off x="971600" y="1641699"/>
              <a:ext cx="8072438" cy="1164902"/>
              <a:chOff x="971600" y="1641699"/>
              <a:chExt cx="8072438" cy="1164902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217" y="1641699"/>
                <a:ext cx="6900863" cy="928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" b="84728"/>
              <a:stretch/>
            </p:blipFill>
            <p:spPr bwMode="auto">
              <a:xfrm>
                <a:off x="971600" y="2590601"/>
                <a:ext cx="8072438" cy="21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3032350" y="1783906"/>
              <a:ext cx="3707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makes a hard link 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ulist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23158" y="2829099"/>
              <a:ext cx="3600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Same inode and properties!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 b="-1903"/>
          <a:stretch/>
        </p:blipFill>
        <p:spPr bwMode="auto">
          <a:xfrm>
            <a:off x="601216" y="4312856"/>
            <a:ext cx="8072438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86472" y="4267200"/>
            <a:ext cx="3707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makes a symbolic link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653936"/>
            <a:ext cx="404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File type l(el) is a symbolic link 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285382" y="5272573"/>
            <a:ext cx="1440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105272" y="5272574"/>
            <a:ext cx="254359" cy="381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5969602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Different inodes and properties from original file!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6937920" y="5272573"/>
            <a:ext cx="16561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572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800" y="227278"/>
            <a:ext cx="8610600" cy="457200"/>
          </a:xfrm>
        </p:spPr>
        <p:txBody>
          <a:bodyPr/>
          <a:lstStyle/>
          <a:p>
            <a:r>
              <a:rPr lang="en-US" altLang="ko-KR" dirty="0"/>
              <a:t>Commands and System Calls for Directory Trees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: Creates new directories</a:t>
            </a:r>
          </a:p>
          <a:p>
            <a:pPr lvl="1"/>
            <a:r>
              <a:rPr lang="en-US" altLang="ko-KR" dirty="0"/>
              <a:t>Uses </a:t>
            </a:r>
            <a:r>
              <a:rPr lang="en-US" altLang="ko-KR" dirty="0" err="1"/>
              <a:t>mkdir</a:t>
            </a:r>
            <a:r>
              <a:rPr lang="en-US" altLang="ko-KR" dirty="0"/>
              <a:t>() system call</a:t>
            </a:r>
          </a:p>
          <a:p>
            <a:pPr lvl="1"/>
            <a:r>
              <a:rPr lang="en-US" altLang="ko-KR" dirty="0" err="1"/>
              <a:t>mkdir</a:t>
            </a:r>
            <a:r>
              <a:rPr lang="en-US" altLang="ko-KR" dirty="0"/>
              <a:t>() creates and links a new </a:t>
            </a:r>
            <a:r>
              <a:rPr lang="en-US" altLang="ko-KR" dirty="0" err="1"/>
              <a:t>dir</a:t>
            </a:r>
            <a:r>
              <a:rPr lang="en-US" altLang="ko-KR" dirty="0"/>
              <a:t> node to the directory tree;</a:t>
            </a:r>
          </a:p>
          <a:p>
            <a:pPr lvl="2"/>
            <a:r>
              <a:rPr lang="en-US" altLang="ko-KR" sz="2000" dirty="0"/>
              <a:t>creates the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for the directory; </a:t>
            </a:r>
          </a:p>
          <a:p>
            <a:pPr lvl="2"/>
            <a:r>
              <a:rPr lang="en-US" altLang="ko-KR" sz="2000" dirty="0"/>
              <a:t>allocates a disk block for its contents; </a:t>
            </a:r>
          </a:p>
          <a:p>
            <a:pPr lvl="2"/>
            <a:r>
              <a:rPr lang="en-US" altLang="ko-KR" sz="2000" dirty="0"/>
              <a:t>installs the two entries in the directory: .(dot) and ..(</a:t>
            </a:r>
            <a:r>
              <a:rPr lang="en-US" altLang="ko-KR" sz="2000" dirty="0" err="1"/>
              <a:t>dotdot</a:t>
            </a:r>
            <a:r>
              <a:rPr lang="en-US" altLang="ko-KR" sz="2000" dirty="0"/>
              <a:t>) with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numbers</a:t>
            </a:r>
          </a:p>
          <a:p>
            <a:pPr lvl="2"/>
            <a:r>
              <a:rPr lang="en-US" altLang="ko-KR" sz="2000" dirty="0"/>
              <a:t>adds a link to that node to its parent directory.</a:t>
            </a:r>
            <a:endParaRPr lang="ko-KR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System 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file system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dirty="0"/>
              <a:t>is the methods and data structures that an operating system uses to keep track of files on a disk or partition</a:t>
            </a:r>
          </a:p>
          <a:p>
            <a:r>
              <a:rPr lang="en-US" dirty="0"/>
              <a:t>Aspect of file systems</a:t>
            </a:r>
          </a:p>
          <a:p>
            <a:pPr lvl="1"/>
            <a:r>
              <a:rPr lang="en-US" b="1" dirty="0"/>
              <a:t>Space management :  </a:t>
            </a:r>
            <a:r>
              <a:rPr lang="en-US" dirty="0"/>
              <a:t>The file system is responsible for organizing files and directories and keeping track of which areas of the media belong to which file and which are not being used. </a:t>
            </a:r>
          </a:p>
          <a:p>
            <a:pPr lvl="1"/>
            <a:r>
              <a:rPr lang="en-US" b="1" dirty="0"/>
              <a:t>Filenames : </a:t>
            </a:r>
            <a:r>
              <a:rPr lang="en-US" dirty="0"/>
              <a:t>used to identify a storage location in the file system. </a:t>
            </a:r>
          </a:p>
          <a:p>
            <a:pPr lvl="1"/>
            <a:r>
              <a:rPr lang="en-US" b="1" dirty="0"/>
              <a:t>Directories : </a:t>
            </a:r>
            <a:r>
              <a:rPr lang="en-US" dirty="0"/>
              <a:t> allow the user to group files into separate collections. </a:t>
            </a:r>
          </a:p>
          <a:p>
            <a:pPr lvl="1"/>
            <a:r>
              <a:rPr lang="en-US" b="1" dirty="0"/>
              <a:t>Metadata : </a:t>
            </a:r>
            <a:r>
              <a:rPr lang="en-US" dirty="0"/>
              <a:t>other bookkeeping information (e.g., file size, last modified time, owner ID, etc.) associated with each file within a file system.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531940"/>
            <a:ext cx="2133600" cy="11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rmdir</a:t>
            </a:r>
            <a:r>
              <a:rPr lang="en-US" altLang="ko-KR" dirty="0"/>
              <a:t> : Deletes a directory</a:t>
            </a:r>
          </a:p>
          <a:p>
            <a:pPr lvl="1"/>
            <a:r>
              <a:rPr lang="en-US" altLang="ko-KR" dirty="0"/>
              <a:t>Uses </a:t>
            </a:r>
            <a:r>
              <a:rPr lang="en-US" altLang="ko-KR" dirty="0" err="1"/>
              <a:t>rmdir</a:t>
            </a:r>
            <a:r>
              <a:rPr lang="en-US" altLang="ko-KR" dirty="0"/>
              <a:t>()system call:</a:t>
            </a:r>
          </a:p>
          <a:p>
            <a:pPr lvl="1"/>
            <a:r>
              <a:rPr lang="en-US" altLang="ko-KR" dirty="0" err="1"/>
              <a:t>rmdir</a:t>
            </a:r>
            <a:r>
              <a:rPr lang="en-US" altLang="ko-KR" dirty="0"/>
              <a:t>() removes a </a:t>
            </a:r>
            <a:r>
              <a:rPr lang="en-US" altLang="ko-KR" dirty="0" err="1"/>
              <a:t>dir</a:t>
            </a:r>
            <a:r>
              <a:rPr lang="en-US" altLang="ko-KR" dirty="0"/>
              <a:t> node from the directory tree.</a:t>
            </a:r>
          </a:p>
          <a:p>
            <a:pPr lvl="1"/>
            <a:r>
              <a:rPr lang="en-US" altLang="ko-KR" dirty="0"/>
              <a:t>The directory must be empty</a:t>
            </a:r>
          </a:p>
          <a:p>
            <a:pPr lvl="1"/>
            <a:r>
              <a:rPr lang="en-US" altLang="ko-KR" dirty="0"/>
              <a:t>The link to the directory is removed from its parent directory</a:t>
            </a:r>
          </a:p>
          <a:p>
            <a:pPr lvl="1"/>
            <a:r>
              <a:rPr lang="en-US" altLang="ko-KR" dirty="0"/>
              <a:t>If the directory itself is not in use by another process, the </a:t>
            </a:r>
            <a:r>
              <a:rPr lang="en-US" altLang="ko-KR" dirty="0" err="1"/>
              <a:t>inode</a:t>
            </a:r>
            <a:r>
              <a:rPr lang="en-US" altLang="ko-KR" dirty="0"/>
              <a:t> and data blocks are freed. </a:t>
            </a:r>
          </a:p>
          <a:p>
            <a:pPr lvl="1"/>
            <a:endParaRPr lang="en-US" altLang="ko-K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6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rm</a:t>
            </a:r>
            <a:r>
              <a:rPr lang="en-US" altLang="ko-KR" dirty="0"/>
              <a:t> : Removes entries from a directory</a:t>
            </a:r>
          </a:p>
          <a:p>
            <a:pPr lvl="1"/>
            <a:r>
              <a:rPr lang="en-US" altLang="ko-KR" dirty="0"/>
              <a:t>Uses unlink() system call</a:t>
            </a:r>
          </a:p>
          <a:p>
            <a:pPr lvl="1"/>
            <a:r>
              <a:rPr lang="en-US" altLang="ko-KR" dirty="0"/>
              <a:t>unlink() deletes a directory entry;</a:t>
            </a:r>
          </a:p>
          <a:p>
            <a:pPr lvl="2"/>
            <a:r>
              <a:rPr lang="en-US" altLang="ko-KR" sz="2000" dirty="0"/>
              <a:t>It decrements the link count for the corresponding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. </a:t>
            </a:r>
          </a:p>
          <a:p>
            <a:pPr lvl="2"/>
            <a:r>
              <a:rPr lang="en-US" altLang="ko-KR" sz="2000" dirty="0"/>
              <a:t>If the link count for the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becomes zero, </a:t>
            </a:r>
            <a:br>
              <a:rPr lang="en-US" altLang="ko-KR" sz="2000" dirty="0"/>
            </a:br>
            <a:r>
              <a:rPr lang="en-US" altLang="ko-KR" sz="2000" dirty="0"/>
              <a:t>the data blocks and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are freed. </a:t>
            </a:r>
            <a:endParaRPr lang="ko-KR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41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ln : Creates a link to a file</a:t>
            </a:r>
          </a:p>
          <a:p>
            <a:pPr lvl="1"/>
            <a:r>
              <a:rPr lang="en-US" altLang="ko-KR" dirty="0"/>
              <a:t>Uses link() system call:</a:t>
            </a:r>
          </a:p>
          <a:p>
            <a:pPr lvl="1"/>
            <a:r>
              <a:rPr lang="en-US" altLang="ko-KR" dirty="0"/>
              <a:t>link() makes a new link to an </a:t>
            </a:r>
            <a:r>
              <a:rPr lang="en-US" altLang="ko-KR" dirty="0" err="1"/>
              <a:t>inode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sz="2000" dirty="0"/>
              <a:t>The new link contains the </a:t>
            </a:r>
            <a:r>
              <a:rPr lang="en-US" altLang="ko-KR" sz="2000" dirty="0" err="1"/>
              <a:t>inode</a:t>
            </a:r>
            <a:r>
              <a:rPr lang="en-US" altLang="ko-KR" sz="2000" dirty="0"/>
              <a:t> number of the original link and has the name specified.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2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 useBgFill="1"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 : Changes the name or location of a file or directory</a:t>
            </a:r>
          </a:p>
          <a:p>
            <a:pPr lvl="1"/>
            <a:r>
              <a:rPr lang="en-US" altLang="ko-KR" dirty="0"/>
              <a:t>Uses rename() system call</a:t>
            </a:r>
          </a:p>
          <a:p>
            <a:pPr lvl="1"/>
            <a:r>
              <a:rPr lang="en-US" altLang="ko-KR" dirty="0"/>
              <a:t>rename("y","</a:t>
            </a:r>
            <a:r>
              <a:rPr lang="en-US" altLang="ko-KR" dirty="0" err="1"/>
              <a:t>y.old</a:t>
            </a:r>
            <a:r>
              <a:rPr lang="en-US" altLang="ko-KR" dirty="0"/>
              <a:t>") changes the name of the file.</a:t>
            </a:r>
          </a:p>
          <a:p>
            <a:pPr lvl="1"/>
            <a:r>
              <a:rPr lang="en-US" altLang="ko-KR" dirty="0"/>
              <a:t>rename("</a:t>
            </a:r>
            <a:r>
              <a:rPr lang="en-US" altLang="ko-KR" dirty="0" err="1"/>
              <a:t>y","c</a:t>
            </a:r>
            <a:r>
              <a:rPr lang="en-US" altLang="ko-KR" dirty="0"/>
              <a:t>/d2/</a:t>
            </a:r>
            <a:r>
              <a:rPr lang="en-US" altLang="ko-KR" dirty="0" err="1"/>
              <a:t>y.old</a:t>
            </a:r>
            <a:r>
              <a:rPr lang="en-US" altLang="ko-KR" dirty="0"/>
              <a:t>") changes the name and the location of the file. </a:t>
            </a:r>
          </a:p>
          <a:p>
            <a:pPr lvl="1"/>
            <a:r>
              <a:rPr lang="en-US" altLang="ko-KR" dirty="0"/>
              <a:t>rename can be also used for directories.</a:t>
            </a:r>
          </a:p>
          <a:p>
            <a:endParaRPr lang="en-US" altLang="ko-K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37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981200" y="3075801"/>
            <a:ext cx="5105400" cy="3749540"/>
            <a:chOff x="1259632" y="1618107"/>
            <a:chExt cx="6583680" cy="4835229"/>
          </a:xfrm>
        </p:grpSpPr>
        <p:grpSp>
          <p:nvGrpSpPr>
            <p:cNvPr id="4" name="그룹 3"/>
            <p:cNvGrpSpPr/>
            <p:nvPr/>
          </p:nvGrpSpPr>
          <p:grpSpPr>
            <a:xfrm>
              <a:off x="1259632" y="1618107"/>
              <a:ext cx="6583680" cy="4835229"/>
              <a:chOff x="914400" y="1008851"/>
              <a:chExt cx="7315200" cy="537247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" y="1066378"/>
                <a:ext cx="7315200" cy="531495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583488" y="1008851"/>
                <a:ext cx="663473" cy="374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d2</a:t>
                </a:r>
                <a:endPara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2086252" y="2379215"/>
              <a:ext cx="949911" cy="1331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431623" y="2379215"/>
              <a:ext cx="924790" cy="1331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76842" y="4483223"/>
              <a:ext cx="995810" cy="1686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does rename move a file to another directory?</a:t>
            </a:r>
          </a:p>
          <a:p>
            <a:pPr lvl="1"/>
            <a:r>
              <a:rPr lang="en-US" altLang="ko-KR" dirty="0"/>
              <a:t>Files are not really in directories, links to files are in directories</a:t>
            </a:r>
          </a:p>
          <a:p>
            <a:pPr lvl="1"/>
            <a:r>
              <a:rPr lang="en-US" altLang="ko-KR" dirty="0"/>
              <a:t>rename() moves the link from one directory to another</a:t>
            </a:r>
          </a:p>
          <a:p>
            <a:pPr lvl="2"/>
            <a:r>
              <a:rPr lang="en-US" altLang="ko-KR" dirty="0"/>
              <a:t>Step 1. Copy original link to new name and/or location</a:t>
            </a:r>
          </a:p>
          <a:p>
            <a:pPr lvl="2"/>
            <a:r>
              <a:rPr lang="en-US" altLang="ko-KR" dirty="0"/>
              <a:t>Step 2. Delete original link</a:t>
            </a:r>
            <a:endParaRPr lang="ko-K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2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Commands and System Calls for Directory Trees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cd : Changes the current directory of a process</a:t>
            </a:r>
          </a:p>
          <a:p>
            <a:pPr lvl="1"/>
            <a:r>
              <a:rPr lang="en-US" altLang="ko-KR" dirty="0"/>
              <a:t>Uses the </a:t>
            </a:r>
            <a:r>
              <a:rPr lang="en-US" altLang="ko-KR" dirty="0" err="1"/>
              <a:t>chdir</a:t>
            </a:r>
            <a:r>
              <a:rPr lang="en-US" altLang="ko-KR" dirty="0"/>
              <a:t>() system call</a:t>
            </a:r>
          </a:p>
          <a:p>
            <a:pPr lvl="1"/>
            <a:r>
              <a:rPr lang="en-US" altLang="ko-KR" dirty="0"/>
              <a:t>Each running program on Unix has a current directory;</a:t>
            </a:r>
          </a:p>
          <a:p>
            <a:pPr lvl="1"/>
            <a:r>
              <a:rPr lang="en-US" altLang="ko-KR" dirty="0"/>
              <a:t>Internally, process keeps a variable that stores the </a:t>
            </a:r>
            <a:r>
              <a:rPr lang="en-US" altLang="ko-KR" dirty="0" err="1"/>
              <a:t>inode</a:t>
            </a:r>
            <a:r>
              <a:rPr lang="en-US" altLang="ko-KR" dirty="0"/>
              <a:t> number of the current directory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119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4.2 User's View of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4.3 Internal Structure of Unix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4.4 Understanding Directories</a:t>
            </a:r>
          </a:p>
          <a:p>
            <a:r>
              <a:rPr lang="en-US" altLang="ko-KR" dirty="0"/>
              <a:t>4.5 Writing </a:t>
            </a:r>
            <a:r>
              <a:rPr lang="en-US" altLang="ko-KR" dirty="0" err="1"/>
              <a:t>pwd</a:t>
            </a:r>
            <a:endParaRPr lang="en-US" altLang="ko-KR" dirty="0"/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4.6 Multiple File Systems: A Tree of Trees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4695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How pwd Works</a:t>
            </a:r>
            <a:endParaRPr lang="en-US" altLang="ko-K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: prints the path to the current directory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 </a:t>
            </a:r>
            <a:r>
              <a:rPr lang="en-US" b="1" dirty="0"/>
              <a:t>How?</a:t>
            </a:r>
          </a:p>
          <a:p>
            <a:pPr lvl="1"/>
            <a:r>
              <a:rPr lang="en-US" dirty="0"/>
              <a:t>follows the links and read the directories by climbing up the directory tree until it reaches the top of the tree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7C58D-D633-0148-9592-59EC29FFD9AF}" type="slidenum">
              <a:rPr lang="en-US" altLang="en-US" smtClean="0"/>
              <a:pPr/>
              <a:t>57</a:t>
            </a:fld>
            <a:endParaRPr lang="en-US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7" y="1600200"/>
            <a:ext cx="58007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902380"/>
            <a:ext cx="4933950" cy="2803220"/>
          </a:xfrm>
          <a:prstGeom prst="rect">
            <a:avLst/>
          </a:prstGeom>
        </p:spPr>
      </p:pic>
      <p:sp>
        <p:nvSpPr>
          <p:cNvPr id="32" name="Content Placeholder 7"/>
          <p:cNvSpPr txBox="1">
            <a:spLocks/>
          </p:cNvSpPr>
          <p:nvPr/>
        </p:nvSpPr>
        <p:spPr bwMode="auto">
          <a:xfrm>
            <a:off x="251619" y="3650334"/>
            <a:ext cx="4396581" cy="229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tx1"/>
              </a:buClr>
              <a:buSzPct val="12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tx1"/>
              </a:buClr>
              <a:buSzPct val="100000"/>
              <a:buFont typeface="Courier New" charset="0"/>
              <a:buChar char="o"/>
              <a:defRPr sz="20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9AC5"/>
              </a:buClr>
              <a:buFont typeface="Arial" charset="0"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B9AC5"/>
              </a:buClr>
              <a:buFont typeface="Arial" charset="0"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b="1" dirty="0"/>
              <a:t>Algorithm</a:t>
            </a:r>
          </a:p>
          <a:p>
            <a:pPr lvl="2"/>
            <a:r>
              <a:rPr lang="en-US" altLang="ko-KR" dirty="0"/>
              <a:t>1. Get the </a:t>
            </a:r>
            <a:r>
              <a:rPr lang="en-US" altLang="ko-KR" dirty="0" err="1"/>
              <a:t>inode</a:t>
            </a:r>
            <a:r>
              <a:rPr lang="en-US" altLang="ko-KR" dirty="0"/>
              <a:t> number (say, n) for “.”</a:t>
            </a:r>
          </a:p>
          <a:p>
            <a:pPr lvl="2"/>
            <a:r>
              <a:rPr lang="en-US" altLang="ko-KR" dirty="0"/>
              <a:t>2. Go to the parent directory with </a:t>
            </a:r>
            <a:r>
              <a:rPr lang="en-US" altLang="ko-KR" dirty="0" err="1"/>
              <a:t>chdir</a:t>
            </a:r>
            <a:r>
              <a:rPr lang="en-US" altLang="ko-KR" dirty="0"/>
              <a:t>() system call</a:t>
            </a:r>
          </a:p>
          <a:p>
            <a:pPr lvl="2"/>
            <a:r>
              <a:rPr lang="en-US" altLang="ko-KR" dirty="0"/>
              <a:t>3. Find the name for the link with </a:t>
            </a:r>
            <a:r>
              <a:rPr lang="en-US" altLang="ko-KR" dirty="0" err="1"/>
              <a:t>inode</a:t>
            </a:r>
            <a:r>
              <a:rPr lang="en-US" altLang="ko-KR" dirty="0"/>
              <a:t> n</a:t>
            </a:r>
          </a:p>
          <a:p>
            <a:pPr lvl="2"/>
            <a:r>
              <a:rPr lang="en-US" altLang="ko-KR" dirty="0"/>
              <a:t>Repeat 1~3 until you reach the top of the directory tree </a:t>
            </a:r>
          </a:p>
          <a:p>
            <a:pPr lvl="2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DC662F-3F4A-5C45-B348-61D65F145D5C}"/>
              </a:ext>
            </a:extLst>
          </p:cNvPr>
          <p:cNvSpPr/>
          <p:nvPr/>
        </p:nvSpPr>
        <p:spPr bwMode="auto">
          <a:xfrm>
            <a:off x="7696200" y="4191000"/>
            <a:ext cx="1447800" cy="2439722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</a:t>
            </a:r>
            <a:r>
              <a:rPr lang="en-US" altLang="ko-KR" dirty="0" err="1"/>
              <a:t>pwd</a:t>
            </a:r>
            <a:r>
              <a:rPr lang="en-US" altLang="ko-KR" dirty="0"/>
              <a:t> Works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Q1: How do we know when we reach the top of the tree?  </a:t>
            </a:r>
          </a:p>
          <a:p>
            <a:pPr lvl="1"/>
            <a:r>
              <a:rPr lang="en-US" altLang="ko-KR" dirty="0"/>
              <a:t>In the root directory, “.” and “..” point to the same </a:t>
            </a:r>
            <a:r>
              <a:rPr lang="en-US" altLang="ko-KR" dirty="0" err="1"/>
              <a:t>inode</a:t>
            </a:r>
            <a:endParaRPr lang="en-US" altLang="ko-KR" dirty="0"/>
          </a:p>
          <a:p>
            <a:pPr lvl="1"/>
            <a:r>
              <a:rPr lang="en-US" altLang="ko-KR" dirty="0"/>
              <a:t>repeat until it gets to a directory in which </a:t>
            </a:r>
            <a:r>
              <a:rPr lang="en-US" altLang="ko-KR" dirty="0" err="1"/>
              <a:t>inode</a:t>
            </a:r>
            <a:r>
              <a:rPr lang="en-US" altLang="ko-KR" dirty="0"/>
              <a:t> numbers for “.” and “..” are equal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Q2: How do we print the directory names in the correct order?</a:t>
            </a:r>
          </a:p>
          <a:p>
            <a:pPr lvl="1"/>
            <a:r>
              <a:rPr lang="en-US" altLang="ko-KR" dirty="0"/>
              <a:t>Make a recursive program that winds up to the top of the directory tree and prints the directory names, one by one, as it unwinds.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53000"/>
            <a:ext cx="58007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56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Version of </a:t>
            </a:r>
            <a:r>
              <a:rPr lang="en-US" altLang="ko-KR" dirty="0" err="1"/>
              <a:t>pwd</a:t>
            </a:r>
            <a:r>
              <a:rPr lang="en-US" altLang="ko-KR" dirty="0"/>
              <a:t>: </a:t>
            </a:r>
            <a:r>
              <a:rPr lang="en-US" altLang="ko-KR" dirty="0" err="1"/>
              <a:t>spwd.c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92200" y="972832"/>
            <a:ext cx="7385000" cy="5656554"/>
            <a:chOff x="692200" y="782992"/>
            <a:chExt cx="7632848" cy="5846393"/>
          </a:xfrm>
        </p:grpSpPr>
        <p:grpSp>
          <p:nvGrpSpPr>
            <p:cNvPr id="4" name="그룹 3"/>
            <p:cNvGrpSpPr/>
            <p:nvPr/>
          </p:nvGrpSpPr>
          <p:grpSpPr>
            <a:xfrm>
              <a:off x="692200" y="782992"/>
              <a:ext cx="7632848" cy="5846393"/>
              <a:chOff x="971600" y="782992"/>
              <a:chExt cx="7632848" cy="5846393"/>
            </a:xfrm>
          </p:grpSpPr>
          <p:pic>
            <p:nvPicPr>
              <p:cNvPr id="5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503" y="4509120"/>
                <a:ext cx="7560945" cy="2120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491" y="782992"/>
                <a:ext cx="5974080" cy="31870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971600" y="3883114"/>
                <a:ext cx="3240360" cy="58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#include       &lt;stdlib.h&gt;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#include       &lt;string.h&gt;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551916" y="5777390"/>
              <a:ext cx="3240361" cy="171890"/>
            </a:xfrm>
            <a:prstGeom prst="rect">
              <a:avLst/>
            </a:prstGeom>
            <a:solidFill>
              <a:srgbClr val="FAC09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4314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Directories and Files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users see:  one big tree of directories and files</a:t>
            </a:r>
          </a:p>
          <a:p>
            <a:pPr lvl="1"/>
            <a:r>
              <a:rPr lang="en-US" altLang="ko-KR" dirty="0"/>
              <a:t>Each directory can contain files or directories.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176" y="2743200"/>
            <a:ext cx="5841447" cy="34361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684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9" y="1843469"/>
            <a:ext cx="5073968" cy="3027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270121" y="3330704"/>
            <a:ext cx="2160240" cy="144016"/>
          </a:xfrm>
          <a:prstGeom prst="rect">
            <a:avLst/>
          </a:prstGeom>
          <a:solidFill>
            <a:srgbClr val="FAC09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72815" y="4469693"/>
            <a:ext cx="2160240" cy="144016"/>
          </a:xfrm>
          <a:prstGeom prst="rect">
            <a:avLst/>
          </a:prstGeom>
          <a:solidFill>
            <a:srgbClr val="FAC09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10637" y="1841836"/>
            <a:ext cx="1249850" cy="191580"/>
          </a:xfrm>
          <a:prstGeom prst="rect">
            <a:avLst/>
          </a:prstGeom>
          <a:solidFill>
            <a:srgbClr val="FAC09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Version of </a:t>
            </a:r>
            <a:r>
              <a:rPr lang="en-US" altLang="ko-KR" dirty="0" err="1"/>
              <a:t>pwd</a:t>
            </a:r>
            <a:r>
              <a:rPr lang="en-US" altLang="ko-KR" dirty="0"/>
              <a:t>: </a:t>
            </a:r>
            <a:r>
              <a:rPr lang="en-US" altLang="ko-KR" dirty="0" err="1"/>
              <a:t>spwd.c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0739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06829" y="1066800"/>
            <a:ext cx="6839471" cy="3886200"/>
            <a:chOff x="206829" y="1066800"/>
            <a:chExt cx="7541989" cy="428537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29" y="1070332"/>
              <a:ext cx="6454140" cy="2120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81" y="3158564"/>
              <a:ext cx="7500937" cy="2193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1605415" y="2970933"/>
              <a:ext cx="3026534" cy="162652"/>
            </a:xfrm>
            <a:prstGeom prst="rect">
              <a:avLst/>
            </a:prstGeom>
            <a:solidFill>
              <a:srgbClr val="92D050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21722" y="4247629"/>
              <a:ext cx="2478179" cy="13576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0178" y="1066800"/>
              <a:ext cx="3626097" cy="15437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796670" y="4454708"/>
              <a:ext cx="2488359" cy="17189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Version of </a:t>
            </a:r>
            <a:r>
              <a:rPr lang="en-US" altLang="ko-KR" dirty="0" err="1"/>
              <a:t>pwd</a:t>
            </a:r>
            <a:r>
              <a:rPr lang="en-US" altLang="ko-KR" dirty="0"/>
              <a:t>: </a:t>
            </a:r>
            <a:r>
              <a:rPr lang="en-US" altLang="ko-KR" dirty="0" err="1"/>
              <a:t>spwd.c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180" y="4495800"/>
            <a:ext cx="2476500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681" y="5219700"/>
            <a:ext cx="1943100" cy="15621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384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43000" y="990600"/>
            <a:ext cx="6781800" cy="5710349"/>
            <a:chOff x="1072023" y="444544"/>
            <a:chExt cx="6897053" cy="580739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023" y="444544"/>
              <a:ext cx="6897053" cy="58073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784500" y="2143520"/>
              <a:ext cx="2762726" cy="3090120"/>
              <a:chOff x="2817386" y="2499120"/>
              <a:chExt cx="2762726" cy="309012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817386" y="2499120"/>
                <a:ext cx="1382543" cy="149823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3842354" y="4357844"/>
                <a:ext cx="1737758" cy="151276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402923" y="5430815"/>
                <a:ext cx="1961165" cy="158425"/>
              </a:xfrm>
              <a:prstGeom prst="rect">
                <a:avLst/>
              </a:prstGeom>
              <a:solidFill>
                <a:srgbClr val="FAC090">
                  <a:alpha val="3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072532" y="4204689"/>
              <a:ext cx="4536504" cy="596903"/>
              <a:chOff x="3059832" y="4560289"/>
              <a:chExt cx="4536504" cy="596903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059832" y="4560289"/>
                <a:ext cx="3168352" cy="1648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332548" y="5001447"/>
                <a:ext cx="4263788" cy="15574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4902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Version of </a:t>
            </a:r>
            <a:r>
              <a:rPr lang="en-US" altLang="ko-KR" dirty="0" err="1"/>
              <a:t>pwd</a:t>
            </a:r>
            <a:r>
              <a:rPr lang="en-US" altLang="ko-KR" dirty="0"/>
              <a:t>: </a:t>
            </a:r>
            <a:r>
              <a:rPr lang="en-US" altLang="ko-KR" dirty="0" err="1"/>
              <a:t>spwd.c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7516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4.2 User's View of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4.3 Internal Structure of Unix File System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4.4 Understanding Directories</a:t>
            </a: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4.5 Writing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pwd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ko-KR" dirty="0"/>
              <a:t>4.6 Multiple File Systems: A Tree of Trees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9026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Multiple File System: a Tree of Trees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334000"/>
          </a:xfrm>
        </p:spPr>
        <p:txBody>
          <a:bodyPr/>
          <a:lstStyle/>
          <a:p>
            <a:r>
              <a:rPr lang="en-US" altLang="ko-KR" dirty="0"/>
              <a:t>What if a system has two disks or partitions?</a:t>
            </a:r>
          </a:p>
          <a:p>
            <a:pPr lvl="1"/>
            <a:r>
              <a:rPr lang="en-US" altLang="ko-KR" dirty="0"/>
              <a:t>Approach 1 (e.g., Windows): assign drive letters to each disk or partition and use the letter for a part of the full path to a file</a:t>
            </a:r>
          </a:p>
          <a:p>
            <a:pPr lvl="1"/>
            <a:r>
              <a:rPr lang="en-US" altLang="ko-KR" dirty="0"/>
              <a:t>Approach 2: assign block numbers across all disks to create a virtual disk</a:t>
            </a:r>
          </a:p>
          <a:p>
            <a:r>
              <a:rPr lang="en-US" altLang="ko-KR" b="1" dirty="0"/>
              <a:t>Approach of Unix</a:t>
            </a:r>
          </a:p>
          <a:p>
            <a:pPr lvl="1"/>
            <a:r>
              <a:rPr lang="en-US" altLang="ko-KR" dirty="0"/>
              <a:t>Each disk/partition has its own file system tree. </a:t>
            </a:r>
          </a:p>
          <a:p>
            <a:pPr lvl="1"/>
            <a:r>
              <a:rPr lang="en-US" altLang="ko-KR" dirty="0"/>
              <a:t>When there is more than one file system on a computer, Unix provides a way to graft these trees into one larger tree.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4195109" cy="228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14615" y="4456655"/>
            <a:ext cx="3524585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sz="1600" dirty="0"/>
              <a:t>User sees a seamless tree of directories even there are two trees (one on disk 1 and one on disk 2)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One file system is designated the </a:t>
            </a:r>
            <a:r>
              <a:rPr lang="en-US" sz="1600" b="1" i="1" dirty="0"/>
              <a:t>root filesystem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The other file system is attached to some subdirectory of the root file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03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Mount Points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directory to which the subtree is attached is called the mount point for that second file system.</a:t>
            </a:r>
          </a:p>
          <a:p>
            <a:endParaRPr lang="en-US" altLang="ko-KR" dirty="0"/>
          </a:p>
          <a:p>
            <a:r>
              <a:rPr lang="en-US" altLang="ko-KR" b="1" dirty="0"/>
              <a:t>mount</a:t>
            </a:r>
            <a:r>
              <a:rPr lang="en-US" altLang="ko-KR" dirty="0"/>
              <a:t> :  lists currently mounted file systems and their mount points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32733" y="3638455"/>
            <a:ext cx="6047615" cy="2129111"/>
            <a:chOff x="-87967" y="3248954"/>
            <a:chExt cx="6047615" cy="212911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754" y="3248954"/>
              <a:ext cx="4864894" cy="1471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-87967" y="4802113"/>
              <a:ext cx="1902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device name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47402" y="5039511"/>
              <a:ext cx="15813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mount point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41273" y="4759214"/>
              <a:ext cx="1235761" cy="343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solidFill>
                    <a:schemeClr val="tx2">
                      <a:lumMod val="75000"/>
                    </a:schemeClr>
                  </a:solidFill>
                </a:rPr>
                <a:t>file system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1084921" y="3735400"/>
              <a:ext cx="1059418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556163" y="3735400"/>
              <a:ext cx="194684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368475" y="3735400"/>
              <a:ext cx="504056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직선 화살표 연결선 13"/>
          <p:cNvCxnSpPr/>
          <p:nvPr/>
        </p:nvCxnSpPr>
        <p:spPr bwMode="auto">
          <a:xfrm flipH="1">
            <a:off x="1102894" y="4124901"/>
            <a:ext cx="1032436" cy="985167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/>
          <p:cNvCxnSpPr>
            <a:endCxn id="6" idx="0"/>
          </p:cNvCxnSpPr>
          <p:nvPr/>
        </p:nvCxnSpPr>
        <p:spPr bwMode="auto">
          <a:xfrm>
            <a:off x="3178443" y="4124901"/>
            <a:ext cx="180315" cy="1304111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/>
          <p:cNvCxnSpPr>
            <a:endCxn id="7" idx="0"/>
          </p:cNvCxnSpPr>
          <p:nvPr/>
        </p:nvCxnSpPr>
        <p:spPr bwMode="auto">
          <a:xfrm>
            <a:off x="4060508" y="4115837"/>
            <a:ext cx="1219346" cy="1032878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18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directory hierarchy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36920-A87F-5F43-961B-327E46A6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529637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977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Summary</a:t>
            </a:r>
            <a:endParaRPr lang="en-US" altLang="ko-KR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28600" y="914399"/>
            <a:ext cx="8610600" cy="5910263"/>
          </a:xfrm>
        </p:spPr>
        <p:txBody>
          <a:bodyPr/>
          <a:lstStyle/>
          <a:p>
            <a:r>
              <a:rPr lang="en-US" sz="2000" b="1" dirty="0"/>
              <a:t>Unix organizes disk storage into file systems. </a:t>
            </a:r>
          </a:p>
          <a:p>
            <a:pPr lvl="1"/>
            <a:r>
              <a:rPr lang="en-US" sz="1800" dirty="0"/>
              <a:t>File system is a collection of files and directories. </a:t>
            </a:r>
          </a:p>
          <a:p>
            <a:pPr lvl="1"/>
            <a:r>
              <a:rPr lang="en-US" sz="1800" dirty="0"/>
              <a:t>Directory is a list of names and pointers. Each entry in a directory points to a file or directory</a:t>
            </a:r>
          </a:p>
          <a:p>
            <a:r>
              <a:rPr lang="en-US" sz="2000" b="1" dirty="0"/>
              <a:t>A Unix file system is comprised of three main parts : superblock, </a:t>
            </a:r>
            <a:r>
              <a:rPr lang="en-US" sz="2000" b="1" dirty="0" err="1"/>
              <a:t>inode</a:t>
            </a:r>
            <a:r>
              <a:rPr lang="en-US" sz="2000" b="1" dirty="0"/>
              <a:t> table, a data region. </a:t>
            </a:r>
          </a:p>
          <a:p>
            <a:pPr lvl="1"/>
            <a:r>
              <a:rPr lang="en-US" sz="1800" dirty="0"/>
              <a:t>File contents are stored in data blocks. </a:t>
            </a:r>
          </a:p>
          <a:p>
            <a:pPr lvl="1"/>
            <a:r>
              <a:rPr lang="en-US" sz="1800" dirty="0"/>
              <a:t>File attributes are stored in an </a:t>
            </a:r>
            <a:r>
              <a:rPr lang="en-US" sz="1800" dirty="0" err="1"/>
              <a:t>inode</a:t>
            </a:r>
            <a:r>
              <a:rPr lang="en-US" sz="1800" dirty="0"/>
              <a:t>. The position of the </a:t>
            </a:r>
            <a:r>
              <a:rPr lang="en-US" sz="1800" dirty="0" err="1"/>
              <a:t>inode</a:t>
            </a:r>
            <a:r>
              <a:rPr lang="en-US" sz="1800" dirty="0"/>
              <a:t> in the </a:t>
            </a:r>
            <a:r>
              <a:rPr lang="en-US" sz="1800" dirty="0" err="1"/>
              <a:t>inode</a:t>
            </a:r>
            <a:r>
              <a:rPr lang="en-US" sz="1800" dirty="0"/>
              <a:t> table is called the </a:t>
            </a:r>
            <a:r>
              <a:rPr lang="en-US" sz="1800" dirty="0" err="1"/>
              <a:t>inode</a:t>
            </a:r>
            <a:r>
              <a:rPr lang="en-US" sz="1800" dirty="0"/>
              <a:t> number of the file</a:t>
            </a:r>
          </a:p>
          <a:p>
            <a:r>
              <a:rPr lang="en-US" sz="2000" b="1" dirty="0"/>
              <a:t>The same </a:t>
            </a:r>
            <a:r>
              <a:rPr lang="en-US" sz="2000" b="1" dirty="0" err="1"/>
              <a:t>inode</a:t>
            </a:r>
            <a:r>
              <a:rPr lang="en-US" sz="2000" b="1" dirty="0"/>
              <a:t> number may appear in several directories with various names. </a:t>
            </a:r>
          </a:p>
          <a:p>
            <a:pPr lvl="1"/>
            <a:r>
              <a:rPr lang="en-US" sz="1800" dirty="0"/>
              <a:t>Each entry is called a hard link of a file. </a:t>
            </a:r>
          </a:p>
          <a:p>
            <a:pPr lvl="1"/>
            <a:r>
              <a:rPr lang="en-US" sz="1800" dirty="0"/>
              <a:t>A symbolic link is a link that refers a file by name instead of by </a:t>
            </a:r>
            <a:r>
              <a:rPr lang="en-US" sz="1800" dirty="0" err="1"/>
              <a:t>inode</a:t>
            </a:r>
            <a:r>
              <a:rPr lang="en-US" sz="1800" dirty="0"/>
              <a:t> number</a:t>
            </a:r>
          </a:p>
          <a:p>
            <a:r>
              <a:rPr lang="en-US" sz="2000" b="1" dirty="0"/>
              <a:t>Several file systems can be connected into one tree. </a:t>
            </a:r>
          </a:p>
          <a:p>
            <a:pPr lvl="1"/>
            <a:r>
              <a:rPr lang="en-US" sz="1800" dirty="0"/>
              <a:t>The kernel operation that connects a directory of one file system to the root file system is called mounting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448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Directory Commands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76200" y="1408111"/>
            <a:ext cx="8610600" cy="407828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demodir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$ cd </a:t>
            </a:r>
            <a:r>
              <a:rPr lang="en-US" altLang="ko-KR" sz="2000" dirty="0" err="1"/>
              <a:t>demodir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b oops</a:t>
            </a:r>
          </a:p>
          <a:p>
            <a:pPr marL="0" indent="0">
              <a:buNone/>
            </a:pPr>
            <a:r>
              <a:rPr lang="en-US" altLang="ko-KR" sz="2000" dirty="0"/>
              <a:t>$ mv b c</a:t>
            </a:r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rmdir</a:t>
            </a:r>
            <a:r>
              <a:rPr lang="en-US" altLang="ko-KR" sz="2000" dirty="0"/>
              <a:t> oops</a:t>
            </a:r>
          </a:p>
          <a:p>
            <a:pPr marL="0" indent="0">
              <a:buNone/>
            </a:pPr>
            <a:r>
              <a:rPr lang="en-US" altLang="ko-KR" sz="2000" dirty="0"/>
              <a:t>$ cd c</a:t>
            </a:r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d1 d2</a:t>
            </a:r>
          </a:p>
          <a:p>
            <a:pPr marL="0" indent="0">
              <a:buNone/>
            </a:pPr>
            <a:r>
              <a:rPr lang="en-US" altLang="ko-KR" sz="2000" dirty="0"/>
              <a:t>$ cd ../..</a:t>
            </a:r>
          </a:p>
          <a:p>
            <a:pPr marL="0" indent="0">
              <a:buNone/>
            </a:pPr>
            <a:r>
              <a:rPr lang="en-US" altLang="ko-KR" sz="2000" dirty="0"/>
              <a:t>$ </a:t>
            </a:r>
            <a:r>
              <a:rPr lang="en-US" altLang="ko-KR" sz="2000" dirty="0" err="1"/>
              <a:t>mkdir</a:t>
            </a:r>
            <a:r>
              <a:rPr lang="en-US" altLang="ko-KR" sz="2000" dirty="0"/>
              <a:t> </a:t>
            </a:r>
            <a:r>
              <a:rPr lang="en-US" altLang="ko-KR" sz="2000" dirty="0" err="1"/>
              <a:t>demodir</a:t>
            </a:r>
            <a:r>
              <a:rPr lang="en-US" altLang="ko-KR" sz="2000" dirty="0"/>
              <a:t>/a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34" y="3632199"/>
            <a:ext cx="5198666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1601586"/>
            <a:ext cx="665682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altLang="ko-KR" sz="1600" b="1" dirty="0" err="1"/>
              <a:t>mkdir</a:t>
            </a:r>
            <a:r>
              <a:rPr lang="en-US" altLang="ko-KR" sz="1600" b="1" dirty="0"/>
              <a:t>: </a:t>
            </a:r>
            <a:r>
              <a:rPr lang="en-US" altLang="ko-KR" sz="1600" dirty="0"/>
              <a:t>create a new directory with a specified name</a:t>
            </a:r>
          </a:p>
          <a:p>
            <a:r>
              <a:rPr lang="en-US" altLang="ko-KR" sz="1600" b="1" dirty="0" err="1"/>
              <a:t>rmdir</a:t>
            </a:r>
            <a:r>
              <a:rPr lang="en-US" altLang="ko-KR" sz="1600" b="1" dirty="0"/>
              <a:t>: </a:t>
            </a:r>
            <a:r>
              <a:rPr lang="en-US" altLang="ko-KR" sz="1600" dirty="0"/>
              <a:t>removes a directory</a:t>
            </a:r>
          </a:p>
          <a:p>
            <a:r>
              <a:rPr lang="en-US" altLang="ko-KR" sz="1600" b="1" dirty="0" err="1"/>
              <a:t>mvdir</a:t>
            </a:r>
            <a:r>
              <a:rPr lang="en-US" altLang="ko-KR" sz="1600" b="1" dirty="0"/>
              <a:t> : </a:t>
            </a:r>
            <a:r>
              <a:rPr lang="en-US" altLang="ko-KR" sz="1600" dirty="0"/>
              <a:t>rename a directory. move a directory from one place to another</a:t>
            </a:r>
          </a:p>
          <a:p>
            <a:r>
              <a:rPr lang="en-US" altLang="ko-KR" sz="1600" b="1" dirty="0"/>
              <a:t>cd : </a:t>
            </a:r>
            <a:r>
              <a:rPr lang="en-US" altLang="ko-KR" sz="1600" dirty="0"/>
              <a:t>move from you from one directory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03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Commands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28600" y="1219200"/>
            <a:ext cx="8610600" cy="445928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$ cd </a:t>
            </a:r>
            <a:r>
              <a:rPr lang="en-US" altLang="ko-KR" sz="1800" dirty="0" err="1"/>
              <a:t>demodir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</a:t>
            </a:r>
            <a:r>
              <a:rPr lang="en-US" altLang="ko-KR" sz="1800" dirty="0" err="1"/>
              <a:t>cp</a:t>
            </a:r>
            <a:r>
              <a:rPr lang="en-US" altLang="ko-KR" sz="1800" dirty="0"/>
              <a:t> /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/group x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</a:t>
            </a:r>
            <a:r>
              <a:rPr lang="en-US" altLang="ko-KR" sz="1800" dirty="0" err="1"/>
              <a:t>cp</a:t>
            </a:r>
            <a:r>
              <a:rPr lang="en-US" altLang="ko-KR" sz="1800" dirty="0"/>
              <a:t> x </a:t>
            </a:r>
            <a:r>
              <a:rPr lang="en-US" altLang="ko-KR" sz="1800" dirty="0" err="1"/>
              <a:t>copy.of.x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mv </a:t>
            </a:r>
            <a:r>
              <a:rPr lang="en-US" altLang="ko-KR" sz="1800" dirty="0" err="1"/>
              <a:t>copy.of.x</a:t>
            </a:r>
            <a:r>
              <a:rPr lang="en-US" altLang="ko-KR" sz="1800" dirty="0"/>
              <a:t> y</a:t>
            </a:r>
          </a:p>
          <a:p>
            <a:pPr marL="0" indent="0">
              <a:buNone/>
            </a:pPr>
            <a:r>
              <a:rPr lang="en-US" altLang="ko-KR" sz="1800" dirty="0"/>
              <a:t>$ mv x a</a:t>
            </a:r>
          </a:p>
          <a:p>
            <a:pPr marL="0" indent="0">
              <a:buNone/>
            </a:pPr>
            <a:r>
              <a:rPr lang="en-US" altLang="ko-KR" sz="1800" dirty="0"/>
              <a:t>$ cd c</a:t>
            </a:r>
          </a:p>
          <a:p>
            <a:pPr marL="0" indent="0">
              <a:buNone/>
            </a:pPr>
            <a:r>
              <a:rPr lang="en-US" altLang="ko-KR" sz="1800" dirty="0"/>
              <a:t>$ </a:t>
            </a:r>
            <a:r>
              <a:rPr lang="en-US" altLang="ko-KR" sz="1800" dirty="0" err="1"/>
              <a:t>cp</a:t>
            </a:r>
            <a:r>
              <a:rPr lang="en-US" altLang="ko-KR" sz="1800" dirty="0"/>
              <a:t> ../a/x  d2/</a:t>
            </a:r>
            <a:r>
              <a:rPr lang="en-US" altLang="ko-KR" sz="1800" dirty="0" err="1"/>
              <a:t>xcopy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ln ../a/x  d1/</a:t>
            </a:r>
            <a:r>
              <a:rPr lang="en-US" altLang="ko-KR" sz="1800" dirty="0" err="1"/>
              <a:t>xlink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ls &gt; d1/</a:t>
            </a:r>
            <a:r>
              <a:rPr lang="en-US" altLang="ko-KR" sz="1800" dirty="0" err="1"/>
              <a:t>xlink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$ cd ../..</a:t>
            </a:r>
          </a:p>
          <a:p>
            <a:pPr marL="0" indent="0">
              <a:buNone/>
            </a:pPr>
            <a:r>
              <a:rPr lang="en-US" altLang="ko-KR" sz="1800" dirty="0"/>
              <a:t>$ cat </a:t>
            </a:r>
            <a:r>
              <a:rPr lang="en-US" altLang="ko-KR" sz="1800" dirty="0" err="1"/>
              <a:t>demodir</a:t>
            </a:r>
            <a:r>
              <a:rPr lang="en-US" altLang="ko-KR" sz="1800" dirty="0"/>
              <a:t>/a/x</a:t>
            </a:r>
            <a:endParaRPr lang="ko-KR" alt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668" y="2514600"/>
            <a:ext cx="5463532" cy="38496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0000" y="1438245"/>
            <a:ext cx="493757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ln : </a:t>
            </a:r>
            <a:r>
              <a:rPr lang="en-US" altLang="ko-KR" sz="2000" dirty="0"/>
              <a:t>make a </a:t>
            </a:r>
            <a:r>
              <a:rPr lang="en-US" altLang="ko-KR" sz="2000" b="1" dirty="0"/>
              <a:t>link</a:t>
            </a:r>
            <a:r>
              <a:rPr lang="en-US" altLang="ko-KR" sz="2000" dirty="0"/>
              <a:t> which is a pointer to a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71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Unix Commands operate on entire tree structure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 –R</a:t>
            </a:r>
          </a:p>
          <a:p>
            <a:pPr lvl="1"/>
            <a:r>
              <a:rPr lang="en-US" altLang="ko-KR" dirty="0"/>
              <a:t>Lists the contents of the specified directory and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all its subdirectories</a:t>
            </a:r>
          </a:p>
          <a:p>
            <a:pPr lvl="1"/>
            <a:r>
              <a:rPr lang="en-US" altLang="ko-KR" dirty="0"/>
              <a:t>Ex) $ ls –R </a:t>
            </a:r>
            <a:r>
              <a:rPr lang="en-US" altLang="ko-KR" dirty="0" err="1"/>
              <a:t>demodir</a:t>
            </a:r>
            <a:r>
              <a:rPr lang="en-US" altLang="ko-KR" dirty="0"/>
              <a:t>/</a:t>
            </a:r>
          </a:p>
          <a:p>
            <a:endParaRPr lang="en-US" altLang="ko-KR" dirty="0"/>
          </a:p>
          <a:p>
            <a:r>
              <a:rPr lang="en-US" altLang="ko-KR" dirty="0" err="1"/>
              <a:t>chmod</a:t>
            </a:r>
            <a:r>
              <a:rPr lang="en-US" altLang="ko-KR" dirty="0"/>
              <a:t> –R</a:t>
            </a:r>
          </a:p>
          <a:p>
            <a:pPr lvl="1"/>
            <a:r>
              <a:rPr lang="en-US" altLang="ko-KR" dirty="0"/>
              <a:t>Changes the permission bits of files in applying the changes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to all files in subdirectories.</a:t>
            </a:r>
          </a:p>
          <a:p>
            <a:pPr lvl="1"/>
            <a:r>
              <a:rPr lang="en-US" altLang="ko-KR" dirty="0"/>
              <a:t>Ex) $ </a:t>
            </a:r>
            <a:r>
              <a:rPr lang="en-US" altLang="ko-KR" dirty="0" err="1"/>
              <a:t>chmod</a:t>
            </a:r>
            <a:r>
              <a:rPr lang="en-US" altLang="ko-KR" dirty="0"/>
              <a:t> -R 755 directory-name/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97C58D-D633-0148-9592-59EC29FFD9AF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11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&gt;&lt;Slide id=&quot;257&quot; dur=&quot;1.332&quot;/&gt;&lt;/Timings&gt;&lt;/WMTools&gt;"/>
</p:tagLst>
</file>

<file path=ppt/theme/theme1.xml><?xml version="1.0" encoding="utf-8"?>
<a:theme xmlns:a="http://schemas.openxmlformats.org/drawingml/2006/main" name="Blue Pearl DeLuxe">
  <a:themeElements>
    <a:clrScheme name="Blue Pearl DeLux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Blue Pearl DeLux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ue Pearl DeLux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Pearl DeLux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ue Pearl DeLuxe">
  <a:themeElements>
    <a:clrScheme name="Blue Pearl DeLuxe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C0C0C0"/>
      </a:hlink>
      <a:folHlink>
        <a:srgbClr val="D18213"/>
      </a:folHlink>
    </a:clrScheme>
    <a:fontScheme name="Blue Pearl DeLux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C0C0C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 typeface="Wingdings" panose="05000000000000000000" pitchFamily="2" charset="2"/>
          <a:buNone/>
          <a:tabLst/>
          <a:defRPr kumimoji="0" lang="en-US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ue Pearl DeLuxe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C0C0C0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Pearl DeLuxe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C0C0C0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16755</TotalTime>
  <Words>6209</Words>
  <Application>Microsoft Macintosh PowerPoint</Application>
  <PresentationFormat>On-screen Show (4:3)</PresentationFormat>
  <Paragraphs>1104</Paragraphs>
  <Slides>67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맑은 고딕</vt:lpstr>
      <vt:lpstr>Arial</vt:lpstr>
      <vt:lpstr>Consolas</vt:lpstr>
      <vt:lpstr>Courier New</vt:lpstr>
      <vt:lpstr>Verdana</vt:lpstr>
      <vt:lpstr>Wingdings</vt:lpstr>
      <vt:lpstr>Blue Pearl DeLuxe</vt:lpstr>
      <vt:lpstr>1_Blue Pearl DeLuxe</vt:lpstr>
      <vt:lpstr>Focus on File Systems  Writing pwd</vt:lpstr>
      <vt:lpstr>What we will learn ..</vt:lpstr>
      <vt:lpstr>Objectives</vt:lpstr>
      <vt:lpstr>Contents</vt:lpstr>
      <vt:lpstr>File System ? </vt:lpstr>
      <vt:lpstr>Directories and Files</vt:lpstr>
      <vt:lpstr>Directory Commands</vt:lpstr>
      <vt:lpstr>File Commands</vt:lpstr>
      <vt:lpstr>Unix Commands operate on entire tree structure</vt:lpstr>
      <vt:lpstr>Summary of the User’s View of the UNIX File System </vt:lpstr>
      <vt:lpstr>Contents</vt:lpstr>
      <vt:lpstr>From Platters to an Array of Blocks </vt:lpstr>
      <vt:lpstr>From an Array of Blocks to Three Regions</vt:lpstr>
      <vt:lpstr>From an Array of Blocks to Three Regions</vt:lpstr>
      <vt:lpstr>inode</vt:lpstr>
      <vt:lpstr>File System in Practice: Creating a File</vt:lpstr>
      <vt:lpstr>File System in Practice: Creating a File</vt:lpstr>
      <vt:lpstr>File System in Practice: How Directories Work</vt:lpstr>
      <vt:lpstr>File System in Practice: How Directories Work</vt:lpstr>
      <vt:lpstr>File System in Practice: How “cat” Works</vt:lpstr>
      <vt:lpstr>File System in Practice: How “cat” Works</vt:lpstr>
      <vt:lpstr>File System in Practice: How “cat” Works</vt:lpstr>
      <vt:lpstr>inodes and Big Files</vt:lpstr>
      <vt:lpstr>Inodes and Big Files</vt:lpstr>
      <vt:lpstr>Inodes and Big Files</vt:lpstr>
      <vt:lpstr>Inodes and Big Files</vt:lpstr>
      <vt:lpstr>Inodes and Big Files</vt:lpstr>
      <vt:lpstr>Locating data block in ext2</vt:lpstr>
      <vt:lpstr>Data Structure for File Handling</vt:lpstr>
      <vt:lpstr>Data Structure for File Handling</vt:lpstr>
      <vt:lpstr>Data Structure for File Handling</vt:lpstr>
      <vt:lpstr>Data Structure for File Handling</vt:lpstr>
      <vt:lpstr>Contents</vt:lpstr>
      <vt:lpstr>Understanding Directory Structure</vt:lpstr>
      <vt:lpstr>How can we translate from one diagram to the other? </vt:lpstr>
      <vt:lpstr>How can we translate from one diagram to the other? </vt:lpstr>
      <vt:lpstr>Real Meaning of “A file is in a directory” </vt:lpstr>
      <vt:lpstr>Real Meaning of “A directory contains a subdirectory” </vt:lpstr>
      <vt:lpstr>Real Meaning of “A directory has a parent directory” </vt:lpstr>
      <vt:lpstr>Multiple Links, Link Counts  </vt:lpstr>
      <vt:lpstr>Directories and (Hard) Links</vt:lpstr>
      <vt:lpstr>Directories and (Hard) Links</vt:lpstr>
      <vt:lpstr>Navigating to a File in a Directory</vt:lpstr>
      <vt:lpstr>Limitation of Hard Links</vt:lpstr>
      <vt:lpstr>Symbolic Links</vt:lpstr>
      <vt:lpstr>Symbolic (Soft) Links</vt:lpstr>
      <vt:lpstr>Hard link vs Symbolic link</vt:lpstr>
      <vt:lpstr>Hard link vs Symbolic link</vt:lpstr>
      <vt:lpstr>Commands and System Calls for Directory Trees</vt:lpstr>
      <vt:lpstr> Commands and System Calls for Directory Trees</vt:lpstr>
      <vt:lpstr> Commands and System Calls for Directory Trees</vt:lpstr>
      <vt:lpstr> Commands and System Calls for Directory Trees</vt:lpstr>
      <vt:lpstr> Commands and System Calls for Directory Trees</vt:lpstr>
      <vt:lpstr> Commands and System Calls for Directory Trees</vt:lpstr>
      <vt:lpstr> Commands and System Calls for Directory Trees</vt:lpstr>
      <vt:lpstr>Contents</vt:lpstr>
      <vt:lpstr>How pwd Works</vt:lpstr>
      <vt:lpstr>How pwd Works</vt:lpstr>
      <vt:lpstr>A Version of pwd: spwd.c</vt:lpstr>
      <vt:lpstr>A Version of pwd: spwd.c</vt:lpstr>
      <vt:lpstr>A Version of pwd: spwd.c</vt:lpstr>
      <vt:lpstr>A Version of pwd: spwd.c</vt:lpstr>
      <vt:lpstr>Contents</vt:lpstr>
      <vt:lpstr>Multiple File System: a Tree of Trees</vt:lpstr>
      <vt:lpstr>Mount Points</vt:lpstr>
      <vt:lpstr>Example directory hierarchy</vt:lpstr>
      <vt:lpstr>Summary</vt:lpstr>
    </vt:vector>
  </TitlesOfParts>
  <Manager>Sam Lin, Palisades, New York</Manager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Presentations: Blue Pearl DeLuxe template</dc:title>
  <dc:creator>samlin@us.ibm.com</dc:creator>
  <dc:description>Blue Onyx Deluxe, Blue Pearl Deluxe:  Generally for "customer-facing" presentations_x000d_
-  Blue Pearl Deluxe is useful for one-on-one laptop presentations and for easy printing.  Textures on the opening screen carry through the blue bands on text slides._x000d_
-  Blue Onyx Deluxe relies heavily on black for maximum contrast, particularly in projection._x000d_
Blue Onyx Basic, Blue Pearl Basic:  Intended for basic internal presentations.  May also be used for customers._x000d_
-  Blue Onyx Basic uses black throughout for maximum contrast, particularly in projection._x000d_
-  Blue Pearl Basic works well for one-on-one laptop presentations and makes printing easy.</dc:description>
  <cp:lastModifiedBy>Microsoft Office User</cp:lastModifiedBy>
  <cp:revision>1017</cp:revision>
  <cp:lastPrinted>2019-09-23T04:33:16Z</cp:lastPrinted>
  <dcterms:created xsi:type="dcterms:W3CDTF">2003-05-28T17:22:15Z</dcterms:created>
  <dcterms:modified xsi:type="dcterms:W3CDTF">2019-09-30T04:04:33Z</dcterms:modified>
</cp:coreProperties>
</file>